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4"/>
  </p:handoutMasterIdLst>
  <p:sldIdLst>
    <p:sldId id="258" r:id="rId2"/>
    <p:sldId id="259" r:id="rId3"/>
  </p:sldIdLst>
  <p:sldSz cx="9906000" cy="6858000" type="A4"/>
  <p:notesSz cx="9906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7D07"/>
    <a:srgbClr val="ED77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29" y="6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1858" y="-77"/>
      </p:cViewPr>
      <p:guideLst>
        <p:guide orient="horz" pos="2160"/>
        <p:guide pos="31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11813" y="0"/>
            <a:ext cx="42926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9692A-2425-45CA-8F0F-A81C51D673FA}" type="datetimeFigureOut">
              <a:rPr lang="fr-FR" smtClean="0"/>
              <a:t>25/10/2024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42926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11813" y="6513513"/>
            <a:ext cx="42926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CEBB7-843A-4754-83C3-9C8ECA0A4C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016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80"/>
            <a:ext cx="84201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2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530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0159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906000" cy="6858000"/>
          </a:xfrm>
          <a:custGeom>
            <a:avLst/>
            <a:gdLst/>
            <a:ahLst/>
            <a:cxnLst/>
            <a:rect l="l" t="t" r="r" b="b"/>
            <a:pathLst>
              <a:path w="9906000" h="6858000">
                <a:moveTo>
                  <a:pt x="9906000" y="0"/>
                </a:moveTo>
                <a:lnTo>
                  <a:pt x="0" y="0"/>
                </a:lnTo>
                <a:lnTo>
                  <a:pt x="0" y="6858000"/>
                </a:lnTo>
                <a:lnTo>
                  <a:pt x="9906000" y="6858000"/>
                </a:lnTo>
                <a:lnTo>
                  <a:pt x="9906000" y="0"/>
                </a:lnTo>
                <a:close/>
              </a:path>
            </a:pathLst>
          </a:custGeom>
          <a:solidFill>
            <a:srgbClr val="FC7C0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365111"/>
            <a:ext cx="172720" cy="3128645"/>
          </a:xfrm>
          <a:custGeom>
            <a:avLst/>
            <a:gdLst/>
            <a:ahLst/>
            <a:cxnLst/>
            <a:rect l="l" t="t" r="r" b="b"/>
            <a:pathLst>
              <a:path w="172720" h="3128645">
                <a:moveTo>
                  <a:pt x="16687" y="3128416"/>
                </a:moveTo>
                <a:lnTo>
                  <a:pt x="0" y="3117481"/>
                </a:lnTo>
                <a:lnTo>
                  <a:pt x="0" y="3128416"/>
                </a:lnTo>
                <a:lnTo>
                  <a:pt x="16687" y="3128416"/>
                </a:lnTo>
                <a:close/>
              </a:path>
              <a:path w="172720" h="3128645">
                <a:moveTo>
                  <a:pt x="172618" y="3079140"/>
                </a:moveTo>
                <a:lnTo>
                  <a:pt x="0" y="2966313"/>
                </a:lnTo>
                <a:lnTo>
                  <a:pt x="0" y="3010839"/>
                </a:lnTo>
                <a:lnTo>
                  <a:pt x="172618" y="3123704"/>
                </a:lnTo>
                <a:lnTo>
                  <a:pt x="172618" y="3079140"/>
                </a:lnTo>
                <a:close/>
              </a:path>
              <a:path w="172720" h="3128645">
                <a:moveTo>
                  <a:pt x="172618" y="2929572"/>
                </a:moveTo>
                <a:lnTo>
                  <a:pt x="0" y="2816745"/>
                </a:lnTo>
                <a:lnTo>
                  <a:pt x="0" y="2861208"/>
                </a:lnTo>
                <a:lnTo>
                  <a:pt x="172618" y="2974035"/>
                </a:lnTo>
                <a:lnTo>
                  <a:pt x="172618" y="2929572"/>
                </a:lnTo>
                <a:close/>
              </a:path>
              <a:path w="172720" h="3128645">
                <a:moveTo>
                  <a:pt x="172618" y="2778633"/>
                </a:moveTo>
                <a:lnTo>
                  <a:pt x="0" y="2665819"/>
                </a:lnTo>
                <a:lnTo>
                  <a:pt x="0" y="2710980"/>
                </a:lnTo>
                <a:lnTo>
                  <a:pt x="172618" y="2823146"/>
                </a:lnTo>
                <a:lnTo>
                  <a:pt x="172618" y="2778633"/>
                </a:lnTo>
                <a:close/>
              </a:path>
              <a:path w="172720" h="3128645">
                <a:moveTo>
                  <a:pt x="172618" y="2629065"/>
                </a:moveTo>
                <a:lnTo>
                  <a:pt x="0" y="2516251"/>
                </a:lnTo>
                <a:lnTo>
                  <a:pt x="0" y="2560713"/>
                </a:lnTo>
                <a:lnTo>
                  <a:pt x="172618" y="2673527"/>
                </a:lnTo>
                <a:lnTo>
                  <a:pt x="172618" y="2629065"/>
                </a:lnTo>
                <a:close/>
              </a:path>
              <a:path w="172720" h="3128645">
                <a:moveTo>
                  <a:pt x="172618" y="2478176"/>
                </a:moveTo>
                <a:lnTo>
                  <a:pt x="0" y="2366010"/>
                </a:lnTo>
                <a:lnTo>
                  <a:pt x="0" y="2411133"/>
                </a:lnTo>
                <a:lnTo>
                  <a:pt x="172618" y="2523960"/>
                </a:lnTo>
                <a:lnTo>
                  <a:pt x="172618" y="2478176"/>
                </a:lnTo>
                <a:close/>
              </a:path>
              <a:path w="172720" h="3128645">
                <a:moveTo>
                  <a:pt x="172618" y="2328583"/>
                </a:moveTo>
                <a:lnTo>
                  <a:pt x="0" y="2215756"/>
                </a:lnTo>
                <a:lnTo>
                  <a:pt x="0" y="2260219"/>
                </a:lnTo>
                <a:lnTo>
                  <a:pt x="172618" y="2373045"/>
                </a:lnTo>
                <a:lnTo>
                  <a:pt x="172618" y="2328583"/>
                </a:lnTo>
                <a:close/>
              </a:path>
              <a:path w="172720" h="3128645">
                <a:moveTo>
                  <a:pt x="172618" y="2178989"/>
                </a:moveTo>
                <a:lnTo>
                  <a:pt x="0" y="2066175"/>
                </a:lnTo>
                <a:lnTo>
                  <a:pt x="0" y="2110638"/>
                </a:lnTo>
                <a:lnTo>
                  <a:pt x="172618" y="2223452"/>
                </a:lnTo>
                <a:lnTo>
                  <a:pt x="172618" y="2178989"/>
                </a:lnTo>
                <a:close/>
              </a:path>
              <a:path w="172720" h="3128645">
                <a:moveTo>
                  <a:pt x="172618" y="2028075"/>
                </a:moveTo>
                <a:lnTo>
                  <a:pt x="0" y="1915261"/>
                </a:lnTo>
                <a:lnTo>
                  <a:pt x="0" y="1959724"/>
                </a:lnTo>
                <a:lnTo>
                  <a:pt x="172618" y="2072538"/>
                </a:lnTo>
                <a:lnTo>
                  <a:pt x="172618" y="2028075"/>
                </a:lnTo>
                <a:close/>
              </a:path>
              <a:path w="172720" h="3128645">
                <a:moveTo>
                  <a:pt x="172618" y="1878507"/>
                </a:moveTo>
                <a:lnTo>
                  <a:pt x="0" y="1765681"/>
                </a:lnTo>
                <a:lnTo>
                  <a:pt x="0" y="1810143"/>
                </a:lnTo>
                <a:lnTo>
                  <a:pt x="172618" y="1922970"/>
                </a:lnTo>
                <a:lnTo>
                  <a:pt x="172618" y="1878507"/>
                </a:lnTo>
                <a:close/>
              </a:path>
              <a:path w="172720" h="3128645">
                <a:moveTo>
                  <a:pt x="172618" y="1727606"/>
                </a:moveTo>
                <a:lnTo>
                  <a:pt x="0" y="1615440"/>
                </a:lnTo>
                <a:lnTo>
                  <a:pt x="0" y="1659902"/>
                </a:lnTo>
                <a:lnTo>
                  <a:pt x="172618" y="1772069"/>
                </a:lnTo>
                <a:lnTo>
                  <a:pt x="172618" y="1727606"/>
                </a:lnTo>
                <a:close/>
              </a:path>
              <a:path w="172720" h="3128645">
                <a:moveTo>
                  <a:pt x="172618" y="1578000"/>
                </a:moveTo>
                <a:lnTo>
                  <a:pt x="0" y="1465186"/>
                </a:lnTo>
                <a:lnTo>
                  <a:pt x="0" y="1509649"/>
                </a:lnTo>
                <a:lnTo>
                  <a:pt x="172618" y="1622463"/>
                </a:lnTo>
                <a:lnTo>
                  <a:pt x="172618" y="1578000"/>
                </a:lnTo>
                <a:close/>
              </a:path>
              <a:path w="172720" h="3128645">
                <a:moveTo>
                  <a:pt x="172618" y="1428432"/>
                </a:moveTo>
                <a:lnTo>
                  <a:pt x="0" y="1315580"/>
                </a:lnTo>
                <a:lnTo>
                  <a:pt x="0" y="1360081"/>
                </a:lnTo>
                <a:lnTo>
                  <a:pt x="172618" y="1472895"/>
                </a:lnTo>
                <a:lnTo>
                  <a:pt x="172618" y="1428432"/>
                </a:lnTo>
                <a:close/>
              </a:path>
              <a:path w="172720" h="3128645">
                <a:moveTo>
                  <a:pt x="172618" y="1277569"/>
                </a:moveTo>
                <a:lnTo>
                  <a:pt x="0" y="1164729"/>
                </a:lnTo>
                <a:lnTo>
                  <a:pt x="0" y="1209167"/>
                </a:lnTo>
                <a:lnTo>
                  <a:pt x="172618" y="1321930"/>
                </a:lnTo>
                <a:lnTo>
                  <a:pt x="172618" y="1277569"/>
                </a:lnTo>
                <a:close/>
              </a:path>
              <a:path w="172720" h="3128645">
                <a:moveTo>
                  <a:pt x="172618" y="1127988"/>
                </a:moveTo>
                <a:lnTo>
                  <a:pt x="0" y="1015136"/>
                </a:lnTo>
                <a:lnTo>
                  <a:pt x="0" y="1059586"/>
                </a:lnTo>
                <a:lnTo>
                  <a:pt x="172618" y="1172337"/>
                </a:lnTo>
                <a:lnTo>
                  <a:pt x="172618" y="1127988"/>
                </a:lnTo>
                <a:close/>
              </a:path>
              <a:path w="172720" h="3128645">
                <a:moveTo>
                  <a:pt x="172618" y="976960"/>
                </a:moveTo>
                <a:lnTo>
                  <a:pt x="0" y="864209"/>
                </a:lnTo>
                <a:lnTo>
                  <a:pt x="0" y="909370"/>
                </a:lnTo>
                <a:lnTo>
                  <a:pt x="172618" y="1021524"/>
                </a:lnTo>
                <a:lnTo>
                  <a:pt x="172618" y="976960"/>
                </a:lnTo>
                <a:close/>
              </a:path>
              <a:path w="172720" h="3128645">
                <a:moveTo>
                  <a:pt x="172618" y="827379"/>
                </a:moveTo>
                <a:lnTo>
                  <a:pt x="0" y="714616"/>
                </a:lnTo>
                <a:lnTo>
                  <a:pt x="0" y="759066"/>
                </a:lnTo>
                <a:lnTo>
                  <a:pt x="172618" y="871905"/>
                </a:lnTo>
                <a:lnTo>
                  <a:pt x="172618" y="827379"/>
                </a:lnTo>
                <a:close/>
              </a:path>
              <a:path w="172720" h="3128645">
                <a:moveTo>
                  <a:pt x="172618" y="676529"/>
                </a:moveTo>
                <a:lnTo>
                  <a:pt x="0" y="563676"/>
                </a:lnTo>
                <a:lnTo>
                  <a:pt x="0" y="608850"/>
                </a:lnTo>
                <a:lnTo>
                  <a:pt x="172618" y="721093"/>
                </a:lnTo>
                <a:lnTo>
                  <a:pt x="172618" y="676529"/>
                </a:lnTo>
                <a:close/>
              </a:path>
              <a:path w="172720" h="3128645">
                <a:moveTo>
                  <a:pt x="172618" y="526935"/>
                </a:moveTo>
                <a:lnTo>
                  <a:pt x="0" y="414096"/>
                </a:lnTo>
                <a:lnTo>
                  <a:pt x="0" y="458635"/>
                </a:lnTo>
                <a:lnTo>
                  <a:pt x="172618" y="571474"/>
                </a:lnTo>
                <a:lnTo>
                  <a:pt x="172618" y="526935"/>
                </a:lnTo>
                <a:close/>
              </a:path>
              <a:path w="172720" h="3128645">
                <a:moveTo>
                  <a:pt x="172618" y="376123"/>
                </a:moveTo>
                <a:lnTo>
                  <a:pt x="0" y="263880"/>
                </a:lnTo>
                <a:lnTo>
                  <a:pt x="0" y="309041"/>
                </a:lnTo>
                <a:lnTo>
                  <a:pt x="172618" y="421894"/>
                </a:lnTo>
                <a:lnTo>
                  <a:pt x="172618" y="376123"/>
                </a:lnTo>
                <a:close/>
              </a:path>
              <a:path w="172720" h="3128645">
                <a:moveTo>
                  <a:pt x="172618" y="226542"/>
                </a:moveTo>
                <a:lnTo>
                  <a:pt x="0" y="114300"/>
                </a:lnTo>
                <a:lnTo>
                  <a:pt x="0" y="158102"/>
                </a:lnTo>
                <a:lnTo>
                  <a:pt x="172618" y="270865"/>
                </a:lnTo>
                <a:lnTo>
                  <a:pt x="172618" y="226542"/>
                </a:lnTo>
                <a:close/>
              </a:path>
              <a:path w="172720" h="3128645">
                <a:moveTo>
                  <a:pt x="172618" y="76962"/>
                </a:moveTo>
                <a:lnTo>
                  <a:pt x="54140" y="0"/>
                </a:lnTo>
                <a:lnTo>
                  <a:pt x="0" y="0"/>
                </a:lnTo>
                <a:lnTo>
                  <a:pt x="0" y="9525"/>
                </a:lnTo>
                <a:lnTo>
                  <a:pt x="172618" y="121323"/>
                </a:lnTo>
                <a:lnTo>
                  <a:pt x="172618" y="769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632152" y="3026911"/>
            <a:ext cx="3274060" cy="3831590"/>
          </a:xfrm>
          <a:custGeom>
            <a:avLst/>
            <a:gdLst/>
            <a:ahLst/>
            <a:cxnLst/>
            <a:rect l="l" t="t" r="r" b="b"/>
            <a:pathLst>
              <a:path w="3274059" h="3831590">
                <a:moveTo>
                  <a:pt x="3273848" y="0"/>
                </a:moveTo>
                <a:lnTo>
                  <a:pt x="3202712" y="2329"/>
                </a:lnTo>
                <a:lnTo>
                  <a:pt x="3159950" y="4660"/>
                </a:lnTo>
                <a:lnTo>
                  <a:pt x="3117328" y="7647"/>
                </a:lnTo>
                <a:lnTo>
                  <a:pt x="3074852" y="11288"/>
                </a:lnTo>
                <a:lnTo>
                  <a:pt x="3032523" y="15578"/>
                </a:lnTo>
                <a:lnTo>
                  <a:pt x="2990345" y="20513"/>
                </a:lnTo>
                <a:lnTo>
                  <a:pt x="2948321" y="26088"/>
                </a:lnTo>
                <a:lnTo>
                  <a:pt x="2906454" y="32301"/>
                </a:lnTo>
                <a:lnTo>
                  <a:pt x="2864749" y="39146"/>
                </a:lnTo>
                <a:lnTo>
                  <a:pt x="2823207" y="46620"/>
                </a:lnTo>
                <a:lnTo>
                  <a:pt x="2781833" y="54719"/>
                </a:lnTo>
                <a:lnTo>
                  <a:pt x="2740630" y="63439"/>
                </a:lnTo>
                <a:lnTo>
                  <a:pt x="2699600" y="72776"/>
                </a:lnTo>
                <a:lnTo>
                  <a:pt x="2658748" y="82726"/>
                </a:lnTo>
                <a:lnTo>
                  <a:pt x="2618076" y="93284"/>
                </a:lnTo>
                <a:lnTo>
                  <a:pt x="2577588" y="104447"/>
                </a:lnTo>
                <a:lnTo>
                  <a:pt x="2537287" y="116211"/>
                </a:lnTo>
                <a:lnTo>
                  <a:pt x="2497176" y="128572"/>
                </a:lnTo>
                <a:lnTo>
                  <a:pt x="2457259" y="141525"/>
                </a:lnTo>
                <a:lnTo>
                  <a:pt x="2417538" y="155068"/>
                </a:lnTo>
                <a:lnTo>
                  <a:pt x="2378018" y="169194"/>
                </a:lnTo>
                <a:lnTo>
                  <a:pt x="2338701" y="183902"/>
                </a:lnTo>
                <a:lnTo>
                  <a:pt x="2299591" y="199186"/>
                </a:lnTo>
                <a:lnTo>
                  <a:pt x="2260690" y="215043"/>
                </a:lnTo>
                <a:lnTo>
                  <a:pt x="2222003" y="231469"/>
                </a:lnTo>
                <a:lnTo>
                  <a:pt x="2183533" y="248459"/>
                </a:lnTo>
                <a:lnTo>
                  <a:pt x="2145282" y="266009"/>
                </a:lnTo>
                <a:lnTo>
                  <a:pt x="2107254" y="284117"/>
                </a:lnTo>
                <a:lnTo>
                  <a:pt x="2069453" y="302777"/>
                </a:lnTo>
                <a:lnTo>
                  <a:pt x="2031881" y="321985"/>
                </a:lnTo>
                <a:lnTo>
                  <a:pt x="1994542" y="341738"/>
                </a:lnTo>
                <a:lnTo>
                  <a:pt x="1957440" y="362032"/>
                </a:lnTo>
                <a:lnTo>
                  <a:pt x="1920576" y="382862"/>
                </a:lnTo>
                <a:lnTo>
                  <a:pt x="1883956" y="404225"/>
                </a:lnTo>
                <a:lnTo>
                  <a:pt x="1847581" y="426116"/>
                </a:lnTo>
                <a:lnTo>
                  <a:pt x="1811456" y="448532"/>
                </a:lnTo>
                <a:lnTo>
                  <a:pt x="1775583" y="471468"/>
                </a:lnTo>
                <a:lnTo>
                  <a:pt x="1739966" y="494920"/>
                </a:lnTo>
                <a:lnTo>
                  <a:pt x="1704608" y="518886"/>
                </a:lnTo>
                <a:lnTo>
                  <a:pt x="1669513" y="543359"/>
                </a:lnTo>
                <a:lnTo>
                  <a:pt x="1634683" y="568337"/>
                </a:lnTo>
                <a:lnTo>
                  <a:pt x="1600122" y="593815"/>
                </a:lnTo>
                <a:lnTo>
                  <a:pt x="1565834" y="619790"/>
                </a:lnTo>
                <a:lnTo>
                  <a:pt x="1531821" y="646257"/>
                </a:lnTo>
                <a:lnTo>
                  <a:pt x="1498086" y="673212"/>
                </a:lnTo>
                <a:lnTo>
                  <a:pt x="1464634" y="700652"/>
                </a:lnTo>
                <a:lnTo>
                  <a:pt x="1431467" y="728572"/>
                </a:lnTo>
                <a:lnTo>
                  <a:pt x="1398588" y="756968"/>
                </a:lnTo>
                <a:lnTo>
                  <a:pt x="1366002" y="785836"/>
                </a:lnTo>
                <a:lnTo>
                  <a:pt x="1333710" y="815173"/>
                </a:lnTo>
                <a:lnTo>
                  <a:pt x="1301717" y="844974"/>
                </a:lnTo>
                <a:lnTo>
                  <a:pt x="1270026" y="875236"/>
                </a:lnTo>
                <a:lnTo>
                  <a:pt x="1238639" y="905953"/>
                </a:lnTo>
                <a:lnTo>
                  <a:pt x="1207561" y="937123"/>
                </a:lnTo>
                <a:lnTo>
                  <a:pt x="1176795" y="968741"/>
                </a:lnTo>
                <a:lnTo>
                  <a:pt x="1146343" y="1000803"/>
                </a:lnTo>
                <a:lnTo>
                  <a:pt x="1116209" y="1033306"/>
                </a:lnTo>
                <a:lnTo>
                  <a:pt x="1086397" y="1066244"/>
                </a:lnTo>
                <a:lnTo>
                  <a:pt x="1056909" y="1099615"/>
                </a:lnTo>
                <a:lnTo>
                  <a:pt x="1027749" y="1133414"/>
                </a:lnTo>
                <a:lnTo>
                  <a:pt x="998921" y="1167636"/>
                </a:lnTo>
                <a:lnTo>
                  <a:pt x="970427" y="1202279"/>
                </a:lnTo>
                <a:lnTo>
                  <a:pt x="942270" y="1237338"/>
                </a:lnTo>
                <a:lnTo>
                  <a:pt x="914455" y="1272810"/>
                </a:lnTo>
                <a:lnTo>
                  <a:pt x="886984" y="1308689"/>
                </a:lnTo>
                <a:lnTo>
                  <a:pt x="859860" y="1344972"/>
                </a:lnTo>
                <a:lnTo>
                  <a:pt x="833087" y="1381655"/>
                </a:lnTo>
                <a:lnTo>
                  <a:pt x="806669" y="1418734"/>
                </a:lnTo>
                <a:lnTo>
                  <a:pt x="780608" y="1456206"/>
                </a:lnTo>
                <a:lnTo>
                  <a:pt x="754907" y="1494065"/>
                </a:lnTo>
                <a:lnTo>
                  <a:pt x="729571" y="1532308"/>
                </a:lnTo>
                <a:lnTo>
                  <a:pt x="704601" y="1570931"/>
                </a:lnTo>
                <a:lnTo>
                  <a:pt x="680003" y="1609930"/>
                </a:lnTo>
                <a:lnTo>
                  <a:pt x="655778" y="1649301"/>
                </a:lnTo>
                <a:lnTo>
                  <a:pt x="631930" y="1689040"/>
                </a:lnTo>
                <a:lnTo>
                  <a:pt x="608462" y="1729142"/>
                </a:lnTo>
                <a:lnTo>
                  <a:pt x="585378" y="1769605"/>
                </a:lnTo>
                <a:lnTo>
                  <a:pt x="562681" y="1810423"/>
                </a:lnTo>
                <a:lnTo>
                  <a:pt x="540374" y="1851594"/>
                </a:lnTo>
                <a:lnTo>
                  <a:pt x="518460" y="1893112"/>
                </a:lnTo>
                <a:lnTo>
                  <a:pt x="496943" y="1934974"/>
                </a:lnTo>
                <a:lnTo>
                  <a:pt x="475827" y="1977175"/>
                </a:lnTo>
                <a:lnTo>
                  <a:pt x="455113" y="2019713"/>
                </a:lnTo>
                <a:lnTo>
                  <a:pt x="434806" y="2062582"/>
                </a:lnTo>
                <a:lnTo>
                  <a:pt x="414909" y="2105779"/>
                </a:lnTo>
                <a:lnTo>
                  <a:pt x="395425" y="2149300"/>
                </a:lnTo>
                <a:lnTo>
                  <a:pt x="376357" y="2193140"/>
                </a:lnTo>
                <a:lnTo>
                  <a:pt x="357709" y="2237297"/>
                </a:lnTo>
                <a:lnTo>
                  <a:pt x="339484" y="2281764"/>
                </a:lnTo>
                <a:lnTo>
                  <a:pt x="321685" y="2326540"/>
                </a:lnTo>
                <a:lnTo>
                  <a:pt x="304316" y="2371619"/>
                </a:lnTo>
                <a:lnTo>
                  <a:pt x="287379" y="2416998"/>
                </a:lnTo>
                <a:lnTo>
                  <a:pt x="270879" y="2462672"/>
                </a:lnTo>
                <a:lnTo>
                  <a:pt x="254817" y="2508639"/>
                </a:lnTo>
                <a:lnTo>
                  <a:pt x="239199" y="2554892"/>
                </a:lnTo>
                <a:lnTo>
                  <a:pt x="224023" y="2601438"/>
                </a:lnTo>
                <a:lnTo>
                  <a:pt x="209302" y="2648246"/>
                </a:lnTo>
                <a:lnTo>
                  <a:pt x="195031" y="2695339"/>
                </a:lnTo>
                <a:lnTo>
                  <a:pt x="181215" y="2742703"/>
                </a:lnTo>
                <a:lnTo>
                  <a:pt x="167859" y="2790334"/>
                </a:lnTo>
                <a:lnTo>
                  <a:pt x="154964" y="2838229"/>
                </a:lnTo>
                <a:lnTo>
                  <a:pt x="142535" y="2886384"/>
                </a:lnTo>
                <a:lnTo>
                  <a:pt x="130575" y="2934794"/>
                </a:lnTo>
                <a:lnTo>
                  <a:pt x="119087" y="2983455"/>
                </a:lnTo>
                <a:lnTo>
                  <a:pt x="108075" y="3032364"/>
                </a:lnTo>
                <a:lnTo>
                  <a:pt x="97541" y="3081516"/>
                </a:lnTo>
                <a:lnTo>
                  <a:pt x="87489" y="3130908"/>
                </a:lnTo>
                <a:lnTo>
                  <a:pt x="77922" y="3180535"/>
                </a:lnTo>
                <a:lnTo>
                  <a:pt x="68844" y="3230394"/>
                </a:lnTo>
                <a:lnTo>
                  <a:pt x="60257" y="3280479"/>
                </a:lnTo>
                <a:lnTo>
                  <a:pt x="52165" y="3330789"/>
                </a:lnTo>
                <a:lnTo>
                  <a:pt x="44572" y="3381317"/>
                </a:lnTo>
                <a:lnTo>
                  <a:pt x="37480" y="3432061"/>
                </a:lnTo>
                <a:lnTo>
                  <a:pt x="30893" y="3483017"/>
                </a:lnTo>
                <a:lnTo>
                  <a:pt x="24815" y="3534179"/>
                </a:lnTo>
                <a:lnTo>
                  <a:pt x="19247" y="3585545"/>
                </a:lnTo>
                <a:lnTo>
                  <a:pt x="14195" y="3637110"/>
                </a:lnTo>
                <a:lnTo>
                  <a:pt x="9660" y="3688870"/>
                </a:lnTo>
                <a:lnTo>
                  <a:pt x="5646" y="3740822"/>
                </a:lnTo>
                <a:lnTo>
                  <a:pt x="2157" y="3792961"/>
                </a:lnTo>
                <a:lnTo>
                  <a:pt x="0" y="3831086"/>
                </a:lnTo>
                <a:lnTo>
                  <a:pt x="1594702" y="3831086"/>
                </a:lnTo>
                <a:lnTo>
                  <a:pt x="1598579" y="3795404"/>
                </a:lnTo>
                <a:lnTo>
                  <a:pt x="1605149" y="3744330"/>
                </a:lnTo>
                <a:lnTo>
                  <a:pt x="1612684" y="3693659"/>
                </a:lnTo>
                <a:lnTo>
                  <a:pt x="1621173" y="3643408"/>
                </a:lnTo>
                <a:lnTo>
                  <a:pt x="1630604" y="3593589"/>
                </a:lnTo>
                <a:lnTo>
                  <a:pt x="1640964" y="3544219"/>
                </a:lnTo>
                <a:lnTo>
                  <a:pt x="1652241" y="3495312"/>
                </a:lnTo>
                <a:lnTo>
                  <a:pt x="1664423" y="3446883"/>
                </a:lnTo>
                <a:lnTo>
                  <a:pt x="1677498" y="3398946"/>
                </a:lnTo>
                <a:lnTo>
                  <a:pt x="1691454" y="3351517"/>
                </a:lnTo>
                <a:lnTo>
                  <a:pt x="1706280" y="3304610"/>
                </a:lnTo>
                <a:lnTo>
                  <a:pt x="1721962" y="3258240"/>
                </a:lnTo>
                <a:lnTo>
                  <a:pt x="1738489" y="3212422"/>
                </a:lnTo>
                <a:lnTo>
                  <a:pt x="1755849" y="3167170"/>
                </a:lnTo>
                <a:lnTo>
                  <a:pt x="1774029" y="3122500"/>
                </a:lnTo>
                <a:lnTo>
                  <a:pt x="1793018" y="3078426"/>
                </a:lnTo>
                <a:lnTo>
                  <a:pt x="1812804" y="3034964"/>
                </a:lnTo>
                <a:lnTo>
                  <a:pt x="1833374" y="2992127"/>
                </a:lnTo>
                <a:lnTo>
                  <a:pt x="1854717" y="2949931"/>
                </a:lnTo>
                <a:lnTo>
                  <a:pt x="1876819" y="2908390"/>
                </a:lnTo>
                <a:lnTo>
                  <a:pt x="1899671" y="2867520"/>
                </a:lnTo>
                <a:lnTo>
                  <a:pt x="1923258" y="2827335"/>
                </a:lnTo>
                <a:lnTo>
                  <a:pt x="1947569" y="2787849"/>
                </a:lnTo>
                <a:lnTo>
                  <a:pt x="1972593" y="2749078"/>
                </a:lnTo>
                <a:lnTo>
                  <a:pt x="1998316" y="2711037"/>
                </a:lnTo>
                <a:lnTo>
                  <a:pt x="2024727" y="2673740"/>
                </a:lnTo>
                <a:lnTo>
                  <a:pt x="2051814" y="2637202"/>
                </a:lnTo>
                <a:lnTo>
                  <a:pt x="2079572" y="2601429"/>
                </a:lnTo>
                <a:lnTo>
                  <a:pt x="2107967" y="2566463"/>
                </a:lnTo>
                <a:lnTo>
                  <a:pt x="2137009" y="2532291"/>
                </a:lnTo>
                <a:lnTo>
                  <a:pt x="2166679" y="2498938"/>
                </a:lnTo>
                <a:lnTo>
                  <a:pt x="2196964" y="2466418"/>
                </a:lnTo>
                <a:lnTo>
                  <a:pt x="2227852" y="2434745"/>
                </a:lnTo>
                <a:lnTo>
                  <a:pt x="2259332" y="2403935"/>
                </a:lnTo>
                <a:lnTo>
                  <a:pt x="2291391" y="2374003"/>
                </a:lnTo>
                <a:lnTo>
                  <a:pt x="2324017" y="2344963"/>
                </a:lnTo>
                <a:lnTo>
                  <a:pt x="2357198" y="2316831"/>
                </a:lnTo>
                <a:lnTo>
                  <a:pt x="2390922" y="2289620"/>
                </a:lnTo>
                <a:lnTo>
                  <a:pt x="2425177" y="2263346"/>
                </a:lnTo>
                <a:lnTo>
                  <a:pt x="2459951" y="2238023"/>
                </a:lnTo>
                <a:lnTo>
                  <a:pt x="2495232" y="2213667"/>
                </a:lnTo>
                <a:lnTo>
                  <a:pt x="2531007" y="2190292"/>
                </a:lnTo>
                <a:lnTo>
                  <a:pt x="2567265" y="2167913"/>
                </a:lnTo>
                <a:lnTo>
                  <a:pt x="2603994" y="2146545"/>
                </a:lnTo>
                <a:lnTo>
                  <a:pt x="2641181" y="2126202"/>
                </a:lnTo>
                <a:lnTo>
                  <a:pt x="2678814" y="2106899"/>
                </a:lnTo>
                <a:lnTo>
                  <a:pt x="2716882" y="2088652"/>
                </a:lnTo>
                <a:lnTo>
                  <a:pt x="2755372" y="2071475"/>
                </a:lnTo>
                <a:lnTo>
                  <a:pt x="2794273" y="2055382"/>
                </a:lnTo>
                <a:lnTo>
                  <a:pt x="2833571" y="2040389"/>
                </a:lnTo>
                <a:lnTo>
                  <a:pt x="2873256" y="2026511"/>
                </a:lnTo>
                <a:lnTo>
                  <a:pt x="2913314" y="2013761"/>
                </a:lnTo>
                <a:lnTo>
                  <a:pt x="2953735" y="2002156"/>
                </a:lnTo>
                <a:lnTo>
                  <a:pt x="2994505" y="1991709"/>
                </a:lnTo>
                <a:lnTo>
                  <a:pt x="3035613" y="1982436"/>
                </a:lnTo>
                <a:lnTo>
                  <a:pt x="3077047" y="1974351"/>
                </a:lnTo>
                <a:lnTo>
                  <a:pt x="3118794" y="1967470"/>
                </a:lnTo>
                <a:lnTo>
                  <a:pt x="3160843" y="1961806"/>
                </a:lnTo>
                <a:lnTo>
                  <a:pt x="3203182" y="1957375"/>
                </a:lnTo>
                <a:lnTo>
                  <a:pt x="3245797" y="1954192"/>
                </a:lnTo>
                <a:lnTo>
                  <a:pt x="3273848" y="1952936"/>
                </a:lnTo>
                <a:lnTo>
                  <a:pt x="3273848" y="0"/>
                </a:lnTo>
                <a:close/>
              </a:path>
            </a:pathLst>
          </a:custGeom>
          <a:solidFill>
            <a:srgbClr val="FBDD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624574" y="3805008"/>
            <a:ext cx="1303655" cy="1604010"/>
          </a:xfrm>
          <a:custGeom>
            <a:avLst/>
            <a:gdLst/>
            <a:ahLst/>
            <a:cxnLst/>
            <a:rect l="l" t="t" r="r" b="b"/>
            <a:pathLst>
              <a:path w="1303654" h="1604010">
                <a:moveTo>
                  <a:pt x="563968" y="1603781"/>
                </a:moveTo>
                <a:lnTo>
                  <a:pt x="167055" y="1343342"/>
                </a:lnTo>
                <a:lnTo>
                  <a:pt x="191350" y="1375117"/>
                </a:lnTo>
                <a:lnTo>
                  <a:pt x="217055" y="1405026"/>
                </a:lnTo>
                <a:lnTo>
                  <a:pt x="244094" y="1433055"/>
                </a:lnTo>
                <a:lnTo>
                  <a:pt x="272364" y="1459230"/>
                </a:lnTo>
                <a:lnTo>
                  <a:pt x="429310" y="1562658"/>
                </a:lnTo>
                <a:lnTo>
                  <a:pt x="495122" y="1586953"/>
                </a:lnTo>
                <a:lnTo>
                  <a:pt x="563968" y="1603781"/>
                </a:lnTo>
                <a:close/>
              </a:path>
              <a:path w="1303654" h="1604010">
                <a:moveTo>
                  <a:pt x="791781" y="1591322"/>
                </a:moveTo>
                <a:lnTo>
                  <a:pt x="46570" y="1104087"/>
                </a:lnTo>
                <a:lnTo>
                  <a:pt x="57454" y="1135697"/>
                </a:lnTo>
                <a:lnTo>
                  <a:pt x="63373" y="1151216"/>
                </a:lnTo>
                <a:lnTo>
                  <a:pt x="69862" y="1166380"/>
                </a:lnTo>
                <a:lnTo>
                  <a:pt x="737108" y="1602536"/>
                </a:lnTo>
                <a:lnTo>
                  <a:pt x="750773" y="1600428"/>
                </a:lnTo>
                <a:lnTo>
                  <a:pt x="764451" y="1597863"/>
                </a:lnTo>
                <a:lnTo>
                  <a:pt x="778116" y="1594827"/>
                </a:lnTo>
                <a:lnTo>
                  <a:pt x="791781" y="1591322"/>
                </a:lnTo>
                <a:close/>
              </a:path>
              <a:path w="1303654" h="1604010">
                <a:moveTo>
                  <a:pt x="938606" y="1527771"/>
                </a:moveTo>
                <a:lnTo>
                  <a:pt x="6070" y="917168"/>
                </a:lnTo>
                <a:lnTo>
                  <a:pt x="9359" y="943330"/>
                </a:lnTo>
                <a:lnTo>
                  <a:pt x="11480" y="956411"/>
                </a:lnTo>
                <a:lnTo>
                  <a:pt x="14173" y="969505"/>
                </a:lnTo>
                <a:lnTo>
                  <a:pt x="899121" y="1548955"/>
                </a:lnTo>
                <a:lnTo>
                  <a:pt x="909561" y="1544066"/>
                </a:lnTo>
                <a:lnTo>
                  <a:pt x="919619" y="1538820"/>
                </a:lnTo>
                <a:lnTo>
                  <a:pt x="938606" y="1527771"/>
                </a:lnTo>
                <a:close/>
              </a:path>
              <a:path w="1303654" h="1604010">
                <a:moveTo>
                  <a:pt x="1050988" y="1440535"/>
                </a:moveTo>
                <a:lnTo>
                  <a:pt x="1003" y="752665"/>
                </a:lnTo>
                <a:lnTo>
                  <a:pt x="419" y="764095"/>
                </a:lnTo>
                <a:lnTo>
                  <a:pt x="114" y="775881"/>
                </a:lnTo>
                <a:lnTo>
                  <a:pt x="0" y="800023"/>
                </a:lnTo>
                <a:lnTo>
                  <a:pt x="1020622" y="1467954"/>
                </a:lnTo>
                <a:lnTo>
                  <a:pt x="1035812" y="1454708"/>
                </a:lnTo>
                <a:lnTo>
                  <a:pt x="1050988" y="1440535"/>
                </a:lnTo>
                <a:close/>
              </a:path>
              <a:path w="1303654" h="1604010">
                <a:moveTo>
                  <a:pt x="1135024" y="260451"/>
                </a:moveTo>
                <a:lnTo>
                  <a:pt x="1110742" y="227952"/>
                </a:lnTo>
                <a:lnTo>
                  <a:pt x="1085037" y="197675"/>
                </a:lnTo>
                <a:lnTo>
                  <a:pt x="1057998" y="169506"/>
                </a:lnTo>
                <a:lnTo>
                  <a:pt x="1029728" y="143319"/>
                </a:lnTo>
                <a:lnTo>
                  <a:pt x="872782" y="39878"/>
                </a:lnTo>
                <a:lnTo>
                  <a:pt x="806462" y="15735"/>
                </a:lnTo>
                <a:lnTo>
                  <a:pt x="737108" y="0"/>
                </a:lnTo>
                <a:lnTo>
                  <a:pt x="1135024" y="260451"/>
                </a:lnTo>
                <a:close/>
              </a:path>
              <a:path w="1303654" h="1604010">
                <a:moveTo>
                  <a:pt x="1139075" y="1337106"/>
                </a:moveTo>
                <a:lnTo>
                  <a:pt x="19227" y="604393"/>
                </a:lnTo>
                <a:lnTo>
                  <a:pt x="14795" y="625563"/>
                </a:lnTo>
                <a:lnTo>
                  <a:pt x="11125" y="646747"/>
                </a:lnTo>
                <a:lnTo>
                  <a:pt x="1114780" y="1369504"/>
                </a:lnTo>
                <a:lnTo>
                  <a:pt x="1120863" y="1361821"/>
                </a:lnTo>
                <a:lnTo>
                  <a:pt x="1139075" y="1337106"/>
                </a:lnTo>
                <a:close/>
              </a:path>
              <a:path w="1303654" h="1604010">
                <a:moveTo>
                  <a:pt x="1207935" y="1222463"/>
                </a:moveTo>
                <a:lnTo>
                  <a:pt x="56692" y="468553"/>
                </a:lnTo>
                <a:lnTo>
                  <a:pt x="53073" y="478091"/>
                </a:lnTo>
                <a:lnTo>
                  <a:pt x="43535" y="507187"/>
                </a:lnTo>
                <a:lnTo>
                  <a:pt x="1188694" y="1257363"/>
                </a:lnTo>
                <a:lnTo>
                  <a:pt x="1193838" y="1248752"/>
                </a:lnTo>
                <a:lnTo>
                  <a:pt x="1207935" y="1222463"/>
                </a:lnTo>
                <a:close/>
              </a:path>
              <a:path w="1303654" h="1604010">
                <a:moveTo>
                  <a:pt x="1255522" y="498462"/>
                </a:moveTo>
                <a:lnTo>
                  <a:pt x="1244638" y="467309"/>
                </a:lnTo>
                <a:lnTo>
                  <a:pt x="1238719" y="451853"/>
                </a:lnTo>
                <a:lnTo>
                  <a:pt x="1232230" y="436168"/>
                </a:lnTo>
                <a:lnTo>
                  <a:pt x="564984" y="0"/>
                </a:lnTo>
                <a:lnTo>
                  <a:pt x="551319" y="2108"/>
                </a:lnTo>
                <a:lnTo>
                  <a:pt x="537641" y="4673"/>
                </a:lnTo>
                <a:lnTo>
                  <a:pt x="523976" y="7721"/>
                </a:lnTo>
                <a:lnTo>
                  <a:pt x="510311" y="11226"/>
                </a:lnTo>
                <a:lnTo>
                  <a:pt x="1255522" y="498462"/>
                </a:lnTo>
                <a:close/>
              </a:path>
              <a:path w="1303654" h="1604010">
                <a:moveTo>
                  <a:pt x="1258557" y="1095362"/>
                </a:moveTo>
                <a:lnTo>
                  <a:pt x="112382" y="345186"/>
                </a:lnTo>
                <a:lnTo>
                  <a:pt x="94157" y="380072"/>
                </a:lnTo>
                <a:lnTo>
                  <a:pt x="1245400" y="1133995"/>
                </a:lnTo>
                <a:lnTo>
                  <a:pt x="1258557" y="1095362"/>
                </a:lnTo>
                <a:close/>
              </a:path>
              <a:path w="1303654" h="1604010">
                <a:moveTo>
                  <a:pt x="1290967" y="955789"/>
                </a:moveTo>
                <a:lnTo>
                  <a:pt x="187312" y="233045"/>
                </a:lnTo>
                <a:lnTo>
                  <a:pt x="163017" y="265430"/>
                </a:lnTo>
                <a:lnTo>
                  <a:pt x="1282865" y="998156"/>
                </a:lnTo>
                <a:lnTo>
                  <a:pt x="1287297" y="976985"/>
                </a:lnTo>
                <a:lnTo>
                  <a:pt x="1290967" y="955789"/>
                </a:lnTo>
                <a:close/>
              </a:path>
              <a:path w="1303654" h="1604010">
                <a:moveTo>
                  <a:pt x="1296022" y="685380"/>
                </a:moveTo>
                <a:lnTo>
                  <a:pt x="1291043" y="646125"/>
                </a:lnTo>
                <a:lnTo>
                  <a:pt x="1288935" y="633044"/>
                </a:lnTo>
                <a:lnTo>
                  <a:pt x="401967" y="53581"/>
                </a:lnTo>
                <a:lnTo>
                  <a:pt x="392112" y="58470"/>
                </a:lnTo>
                <a:lnTo>
                  <a:pt x="382346" y="63715"/>
                </a:lnTo>
                <a:lnTo>
                  <a:pt x="363486" y="74777"/>
                </a:lnTo>
                <a:lnTo>
                  <a:pt x="1296022" y="685380"/>
                </a:lnTo>
                <a:close/>
              </a:path>
              <a:path w="1303654" h="1604010">
                <a:moveTo>
                  <a:pt x="1303108" y="802513"/>
                </a:moveTo>
                <a:lnTo>
                  <a:pt x="281470" y="134594"/>
                </a:lnTo>
                <a:lnTo>
                  <a:pt x="266280" y="147828"/>
                </a:lnTo>
                <a:lnTo>
                  <a:pt x="251104" y="162001"/>
                </a:lnTo>
                <a:lnTo>
                  <a:pt x="1301089" y="849871"/>
                </a:lnTo>
                <a:lnTo>
                  <a:pt x="1302931" y="814476"/>
                </a:lnTo>
                <a:lnTo>
                  <a:pt x="1303108" y="80251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72618" y="5544005"/>
            <a:ext cx="730326" cy="1267193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050378" y="5778957"/>
            <a:ext cx="990079" cy="79199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5300" y="274320"/>
            <a:ext cx="89154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5300" y="1577340"/>
            <a:ext cx="89154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68040" y="6377940"/>
            <a:ext cx="31699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30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3232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mailto:sec.ifas@ch-haguenau.fr" TargetMode="External"/><Relationship Id="rId7" Type="http://schemas.openxmlformats.org/officeDocument/2006/relationships/image" Target="../media/image4.png"/><Relationship Id="rId2" Type="http://schemas.openxmlformats.org/officeDocument/2006/relationships/hyperlink" Target="mailto:sec.ifsi@ch-haguenau.fr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jpg"/><Relationship Id="rId5" Type="http://schemas.openxmlformats.org/officeDocument/2006/relationships/hyperlink" Target="mailto:herve.untereiner@ch-haguenau.fr" TargetMode="External"/><Relationship Id="rId10" Type="http://schemas.openxmlformats.org/officeDocument/2006/relationships/image" Target="../media/image7.png"/><Relationship Id="rId4" Type="http://schemas.openxmlformats.org/officeDocument/2006/relationships/hyperlink" Target="mailto:ifas@ch-wissembourg.fr" TargetMode="External"/><Relationship Id="rId9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ccueil.mdph@bas-rhin.fr" TargetMode="External"/><Relationship Id="rId2" Type="http://schemas.openxmlformats.org/officeDocument/2006/relationships/hyperlink" Target="mailto:svu-handicap@unistra.fr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hyperlink" Target="mailto:rhf.67-68@adapeipapillonsblancs.alsace" TargetMode="External"/><Relationship Id="rId4" Type="http://schemas.openxmlformats.org/officeDocument/2006/relationships/hyperlink" Target="http://www.agefiph.f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/>
          <p:nvPr/>
        </p:nvSpPr>
        <p:spPr>
          <a:xfrm>
            <a:off x="609600" y="3198533"/>
            <a:ext cx="2823563" cy="195771"/>
          </a:xfrm>
          <a:prstGeom prst="rect">
            <a:avLst/>
          </a:prstGeom>
        </p:spPr>
        <p:txBody>
          <a:bodyPr vert="horz" wrap="square" lIns="0" tIns="26238" rIns="0" bIns="0" rtlCol="0">
            <a:spAutoFit/>
          </a:bodyPr>
          <a:lstStyle/>
          <a:p>
            <a:pPr marL="11661" marR="4664" algn="just">
              <a:spcBef>
                <a:spcPts val="207"/>
              </a:spcBef>
            </a:pP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8600" y="159821"/>
            <a:ext cx="2880000" cy="5667169"/>
          </a:xfrm>
          <a:prstGeom prst="rect">
            <a:avLst/>
          </a:prstGeom>
        </p:spPr>
        <p:txBody>
          <a:bodyPr vert="horz" wrap="square" lIns="0" tIns="11661" rIns="0" bIns="0" rtlCol="0">
            <a:spAutoFit/>
          </a:bodyPr>
          <a:lstStyle/>
          <a:p>
            <a:pPr algn="ctr">
              <a:lnSpc>
                <a:spcPts val="1200"/>
              </a:lnSpc>
              <a:spcBef>
                <a:spcPts val="92"/>
              </a:spcBef>
            </a:pPr>
            <a:r>
              <a:rPr sz="1300" b="1" dirty="0">
                <a:solidFill>
                  <a:schemeClr val="bg1"/>
                </a:solidFill>
                <a:latin typeface="Arial"/>
                <a:cs typeface="Arial"/>
              </a:rPr>
              <a:t>L’ IFSI / IFAS</a:t>
            </a:r>
            <a:r>
              <a:rPr lang="fr-FR" sz="13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sz="1300" b="1" dirty="0" smtClean="0">
                <a:solidFill>
                  <a:schemeClr val="bg1"/>
                </a:solidFill>
                <a:latin typeface="Arial"/>
                <a:cs typeface="Arial"/>
              </a:rPr>
              <a:t>DE HAGUENAU</a:t>
            </a:r>
            <a:endParaRPr sz="13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marL="11661" marR="4664" algn="just">
              <a:lnSpc>
                <a:spcPts val="1200"/>
              </a:lnSpc>
              <a:spcBef>
                <a:spcPts val="909"/>
              </a:spcBef>
            </a:pPr>
            <a:r>
              <a:rPr sz="1100" spc="-5" dirty="0">
                <a:latin typeface="Arial" panose="020B0604020202020204" pitchFamily="34" charset="0"/>
                <a:cs typeface="Arial" panose="020B0604020202020204" pitchFamily="34" charset="0"/>
              </a:rPr>
              <a:t>L’Institut de Formation </a:t>
            </a:r>
            <a:r>
              <a:rPr sz="1100" spc="-9" dirty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sz="1100" spc="-5" dirty="0">
                <a:latin typeface="Arial" panose="020B0604020202020204" pitchFamily="34" charset="0"/>
                <a:cs typeface="Arial" panose="020B0604020202020204" pitchFamily="34" charset="0"/>
              </a:rPr>
              <a:t>Soins Infirmiers </a:t>
            </a:r>
            <a:r>
              <a:rPr sz="1100" spc="-9" dirty="0"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sz="1100" spc="-5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spc="-5" dirty="0">
                <a:latin typeface="Arial" panose="020B0604020202020204" pitchFamily="34" charset="0"/>
                <a:cs typeface="Arial" panose="020B0604020202020204" pitchFamily="34" charset="0"/>
              </a:rPr>
              <a:t>Formation </a:t>
            </a:r>
            <a:r>
              <a:rPr sz="11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Aide</a:t>
            </a:r>
            <a:r>
              <a:rPr lang="fr-FR" sz="11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1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11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Soignant</a:t>
            </a:r>
            <a:r>
              <a:rPr lang="fr-FR" sz="11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1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spc="-5" dirty="0">
                <a:latin typeface="Arial" panose="020B0604020202020204" pitchFamily="34" charset="0"/>
                <a:cs typeface="Arial" panose="020B0604020202020204" pitchFamily="34" charset="0"/>
              </a:rPr>
              <a:t>du Centre Hospitalier 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spc="-5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spc="-5" dirty="0">
                <a:latin typeface="Arial" panose="020B0604020202020204" pitchFamily="34" charset="0"/>
                <a:cs typeface="Arial" panose="020B0604020202020204" pitchFamily="34" charset="0"/>
              </a:rPr>
              <a:t>Haguenau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spc="-5" dirty="0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spc="-5" dirty="0">
                <a:latin typeface="Arial" panose="020B0604020202020204" pitchFamily="34" charset="0"/>
                <a:cs typeface="Arial" panose="020B0604020202020204" pitchFamily="34" charset="0"/>
              </a:rPr>
              <a:t>localisé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spc="-5" dirty="0">
                <a:latin typeface="Arial" panose="020B0604020202020204" pitchFamily="34" charset="0"/>
                <a:cs typeface="Arial" panose="020B0604020202020204" pitchFamily="34" charset="0"/>
              </a:rPr>
              <a:t>au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spc="-5" dirty="0">
                <a:latin typeface="Arial" panose="020B0604020202020204" pitchFamily="34" charset="0"/>
                <a:cs typeface="Arial" panose="020B0604020202020204" pitchFamily="34" charset="0"/>
              </a:rPr>
              <a:t>sein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spc="-5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l'éco</a:t>
            </a:r>
            <a:r>
              <a:rPr lang="fr-FR" sz="11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11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quartier</a:t>
            </a:r>
            <a:r>
              <a:rPr sz="1100" spc="-2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spc="-5" dirty="0" err="1">
                <a:latin typeface="Arial" panose="020B0604020202020204" pitchFamily="34" charset="0"/>
                <a:cs typeface="Arial" panose="020B0604020202020204" pitchFamily="34" charset="0"/>
              </a:rPr>
              <a:t>Thurot</a:t>
            </a:r>
            <a:r>
              <a:rPr sz="11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1100" spc="-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661" marR="4664" algn="just">
              <a:lnSpc>
                <a:spcPts val="1200"/>
              </a:lnSpc>
              <a:spcBef>
                <a:spcPts val="300"/>
              </a:spcBef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fr-FR" sz="11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comprend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notamment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amphithéâtre,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9" dirty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fr-FR" sz="1100" spc="-27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salles de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cours </a:t>
            </a:r>
            <a:r>
              <a:rPr lang="fr-FR" sz="1100" spc="-9" dirty="0"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 de travaux en groupes, un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centre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documentation,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une salle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fr-FR" sz="1100" spc="27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9" dirty="0">
                <a:latin typeface="Arial" panose="020B0604020202020204" pitchFamily="34" charset="0"/>
                <a:cs typeface="Arial" panose="020B0604020202020204" pitchFamily="34" charset="0"/>
              </a:rPr>
              <a:t>lecture, </a:t>
            </a:r>
            <a:r>
              <a:rPr lang="fr-FR" sz="1100" spc="-27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un espace informatique, ainsi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des salles de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travaux pratiques reproduisant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à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l'identique une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chambre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hospitalière avec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son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cabinet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de toilettes.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espace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9" dirty="0">
                <a:latin typeface="Arial" panose="020B0604020202020204" pitchFamily="34" charset="0"/>
                <a:cs typeface="Arial" panose="020B0604020202020204" pitchFamily="34" charset="0"/>
              </a:rPr>
              <a:t>vie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 et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convivialité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à </a:t>
            </a:r>
            <a:r>
              <a:rPr lang="fr-FR" sz="11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proximité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immédiate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9" dirty="0">
                <a:latin typeface="Arial" panose="020B0604020202020204" pitchFamily="34" charset="0"/>
                <a:cs typeface="Arial" panose="020B0604020202020204" pitchFamily="34" charset="0"/>
              </a:rPr>
              <a:t>du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 hall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d'accueil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9" dirty="0"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l'amphithéâtre est également ouvert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à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destination des élèves. L’intégralité des locaux est accessible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à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toute personne en situation de </a:t>
            </a:r>
            <a:r>
              <a:rPr lang="fr-FR" sz="1100" spc="-5" dirty="0" err="1">
                <a:latin typeface="Arial" panose="020B0604020202020204" pitchFamily="34" charset="0"/>
                <a:cs typeface="Arial" panose="020B0604020202020204" pitchFamily="34" charset="0"/>
              </a:rPr>
              <a:t>handii</a:t>
            </a:r>
            <a:r>
              <a:rPr lang="fr-FR" sz="1100" dirty="0" err="1">
                <a:latin typeface="Arial" panose="020B0604020202020204" pitchFamily="34" charset="0"/>
                <a:cs typeface="Arial" panose="020B0604020202020204" pitchFamily="34" charset="0"/>
              </a:rPr>
              <a:t>cap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1661" marR="4664" algn="just">
              <a:lnSpc>
                <a:spcPts val="1200"/>
              </a:lnSpc>
              <a:spcBef>
                <a:spcPts val="300"/>
              </a:spcBef>
            </a:pP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Cet institut accueille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promotions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90 étudiants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soins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infirmiers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première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année,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fr-FR" sz="1100" spc="-27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deuxième</a:t>
            </a:r>
            <a:r>
              <a:rPr lang="fr-FR" sz="1100" spc="8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année</a:t>
            </a:r>
            <a:r>
              <a:rPr lang="fr-FR" sz="1100" spc="8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lang="fr-FR" sz="1100" spc="7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75</a:t>
            </a:r>
            <a:r>
              <a:rPr lang="fr-FR" sz="1100" spc="8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9" dirty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fr-FR" sz="1100" spc="8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troisième</a:t>
            </a:r>
            <a:r>
              <a:rPr lang="fr-FR" sz="1100" spc="8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année)</a:t>
            </a:r>
            <a:r>
              <a:rPr lang="fr-FR" sz="1100" spc="7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ainsi qu’une promotion de 55  élèves aides-soignants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1661" marR="4664" algn="just">
              <a:lnSpc>
                <a:spcPts val="1200"/>
              </a:lnSpc>
              <a:spcBef>
                <a:spcPts val="300"/>
              </a:spcBef>
            </a:pP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Par ailleurs, les nombreux aménagements prévus au sein de l'éco-quartier </a:t>
            </a:r>
            <a:r>
              <a:rPr lang="fr-FR" sz="1100" spc="-5" dirty="0" err="1">
                <a:latin typeface="Arial" panose="020B0604020202020204" pitchFamily="34" charset="0"/>
                <a:cs typeface="Arial" panose="020B0604020202020204" pitchFamily="34" charset="0"/>
              </a:rPr>
              <a:t>Thurot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 permettent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aux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étudiants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de bénéficier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d'un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cadre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FR" sz="1100" spc="-9" dirty="0">
                <a:latin typeface="Arial" panose="020B0604020202020204" pitchFamily="34" charset="0"/>
                <a:cs typeface="Arial" panose="020B0604020202020204" pitchFamily="34" charset="0"/>
              </a:rPr>
              <a:t>vie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 idéal pour réussir leur formation, La Résidence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Junior offre des possibilités</a:t>
            </a:r>
            <a:r>
              <a:rPr lang="fr-FR" sz="1100" spc="54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de logements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sous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forme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de studios tout aménagés </a:t>
            </a:r>
            <a:r>
              <a:rPr lang="fr-FR" sz="1100" spc="-9" dirty="0"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lang="fr-FR" sz="1100" spc="26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de repas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au sein d'un restaurant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un parking silo propose plus de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300</a:t>
            </a:r>
            <a:r>
              <a:rPr lang="fr-FR" sz="1100" spc="-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place</a:t>
            </a:r>
          </a:p>
          <a:p>
            <a:pPr marL="11661" marR="4664" algn="just">
              <a:lnSpc>
                <a:spcPts val="1200"/>
              </a:lnSpc>
              <a:spcBef>
                <a:spcPts val="300"/>
              </a:spcBef>
            </a:pPr>
            <a:r>
              <a:rPr lang="fr-FR" sz="1100" spc="-5" dirty="0">
                <a:latin typeface="Arial" panose="020B0604020202020204" pitchFamily="34" charset="0"/>
                <a:cs typeface="Arial" panose="020B0604020202020204" pitchFamily="34" charset="0"/>
              </a:rPr>
              <a:t>Forts des valeurs universelles qu’ils portent, nos  Instituts accordent une attention particulière à l’accueil des étudiants en situation de handicap  et sont vigilants face à toute discrimination</a:t>
            </a:r>
            <a:r>
              <a:rPr lang="fr-FR" sz="11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058403" y="1293296"/>
            <a:ext cx="2573985" cy="1811977"/>
          </a:xfrm>
          <a:prstGeom prst="rect">
            <a:avLst/>
          </a:prstGeom>
        </p:spPr>
        <p:txBody>
          <a:bodyPr vert="horz" wrap="square" lIns="0" tIns="29153" rIns="0" bIns="0" rtlCol="0">
            <a:spAutoFit/>
          </a:bodyPr>
          <a:lstStyle/>
          <a:p>
            <a:pPr marR="4664" algn="ctr">
              <a:lnSpc>
                <a:spcPts val="1469"/>
              </a:lnSpc>
              <a:spcBef>
                <a:spcPts val="96"/>
              </a:spcBef>
            </a:pPr>
            <a:r>
              <a:rPr lang="fr-FR" sz="1300" b="1" spc="-8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 DE FORMATION </a:t>
            </a:r>
            <a:endParaRPr lang="fr-FR" sz="1300" b="1" spc="-87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4664" algn="ctr">
              <a:lnSpc>
                <a:spcPts val="1469"/>
              </a:lnSpc>
              <a:spcBef>
                <a:spcPts val="96"/>
              </a:spcBef>
            </a:pPr>
            <a:r>
              <a:rPr lang="fr-FR" sz="1300" b="1" spc="-8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fr-FR" sz="1300" b="1" spc="-8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SOINS INFIRMIERS </a:t>
            </a:r>
            <a:endParaRPr lang="fr-FR" sz="1300" b="1" spc="-87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4664" algn="ctr">
              <a:lnSpc>
                <a:spcPts val="1469"/>
              </a:lnSpc>
              <a:spcBef>
                <a:spcPts val="96"/>
              </a:spcBef>
            </a:pPr>
            <a:r>
              <a:rPr lang="fr-FR" sz="1300" b="1" spc="-8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 DE FORMATION </a:t>
            </a:r>
          </a:p>
          <a:p>
            <a:pPr marR="4664" algn="ctr">
              <a:lnSpc>
                <a:spcPts val="1469"/>
              </a:lnSpc>
              <a:spcBef>
                <a:spcPts val="96"/>
              </a:spcBef>
            </a:pPr>
            <a:r>
              <a:rPr lang="fr-FR" sz="1300" b="1" spc="-8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AIDES-SOIGNANTS</a:t>
            </a:r>
            <a:endParaRPr lang="fr-FR" sz="1300" b="1" spc="-87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4664" algn="ctr">
              <a:lnSpc>
                <a:spcPts val="1469"/>
              </a:lnSpc>
              <a:spcBef>
                <a:spcPts val="96"/>
              </a:spcBef>
            </a:pPr>
            <a:endParaRPr lang="fr-FR" sz="1300" b="1" spc="-87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4664" algn="ctr">
              <a:lnSpc>
                <a:spcPts val="1469"/>
              </a:lnSpc>
              <a:spcBef>
                <a:spcPts val="96"/>
              </a:spcBef>
            </a:pPr>
            <a:r>
              <a:rPr lang="fr-FR" sz="1300" b="1" spc="-8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</a:t>
            </a:r>
            <a:r>
              <a:rPr lang="fr-FR" sz="1300" b="1" spc="-8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HOSPITALIER DE </a:t>
            </a:r>
            <a:endParaRPr lang="fr-FR" sz="1300" b="1" spc="-87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4664" algn="ctr">
              <a:lnSpc>
                <a:spcPts val="1469"/>
              </a:lnSpc>
              <a:spcBef>
                <a:spcPts val="96"/>
              </a:spcBef>
            </a:pPr>
            <a:r>
              <a:rPr lang="fr-FR" sz="1300" b="1" spc="-8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HAGUENAU ET DE WISSEMBOURG</a:t>
            </a:r>
            <a:endParaRPr lang="fr-FR" sz="1300" b="1" spc="-87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661" marR="4664" algn="ctr">
              <a:lnSpc>
                <a:spcPts val="1203"/>
              </a:lnSpc>
              <a:spcBef>
                <a:spcPts val="230"/>
              </a:spcBef>
            </a:pPr>
            <a:endParaRPr lang="fr-FR" sz="1100" b="1" spc="-23" dirty="0">
              <a:solidFill>
                <a:schemeClr val="bg1"/>
              </a:solidFill>
              <a:latin typeface="Arial"/>
              <a:cs typeface="Arial"/>
            </a:endParaRPr>
          </a:p>
          <a:p>
            <a:pPr marL="11661" marR="4664" algn="ctr">
              <a:lnSpc>
                <a:spcPts val="1203"/>
              </a:lnSpc>
              <a:spcBef>
                <a:spcPts val="230"/>
              </a:spcBef>
            </a:pPr>
            <a:endParaRPr sz="11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239001" y="2963456"/>
            <a:ext cx="2286000" cy="397084"/>
          </a:xfrm>
          <a:prstGeom prst="rect">
            <a:avLst/>
          </a:prstGeom>
        </p:spPr>
        <p:txBody>
          <a:bodyPr vert="horz" wrap="square" lIns="0" tIns="12244" rIns="0" bIns="0" rtlCol="0">
            <a:spAutoFit/>
          </a:bodyPr>
          <a:lstStyle/>
          <a:p>
            <a:pPr algn="ctr">
              <a:lnSpc>
                <a:spcPts val="1469"/>
              </a:lnSpc>
              <a:spcBef>
                <a:spcPts val="96"/>
              </a:spcBef>
            </a:pPr>
            <a:r>
              <a:rPr lang="fr-FR" sz="1300" b="1" spc="-87" dirty="0" smtClean="0">
                <a:solidFill>
                  <a:schemeClr val="bg1"/>
                </a:solidFill>
                <a:latin typeface="Arial"/>
                <a:cs typeface="Arial"/>
              </a:rPr>
              <a:t>REFERENT HANDICAP</a:t>
            </a:r>
            <a:endParaRPr sz="1300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>
              <a:lnSpc>
                <a:spcPts val="1469"/>
              </a:lnSpc>
            </a:pPr>
            <a:endParaRPr sz="1300" dirty="0">
              <a:solidFill>
                <a:schemeClr val="bg1"/>
              </a:solidFill>
              <a:latin typeface="Arial MT"/>
              <a:cs typeface="Arial MT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567072" y="185488"/>
            <a:ext cx="2413558" cy="1157952"/>
          </a:xfrm>
          <a:prstGeom prst="rect">
            <a:avLst/>
          </a:prstGeom>
        </p:spPr>
        <p:txBody>
          <a:bodyPr vert="horz" wrap="square" lIns="0" tIns="29153" rIns="0" bIns="0" rtlCol="0">
            <a:spAutoFit/>
          </a:bodyPr>
          <a:lstStyle/>
          <a:p>
            <a:pPr marL="226809" marR="220979" algn="ctr">
              <a:lnSpc>
                <a:spcPts val="1203"/>
              </a:lnSpc>
              <a:spcBef>
                <a:spcPts val="230"/>
              </a:spcBef>
            </a:pPr>
            <a:r>
              <a:rPr sz="1300" b="1" spc="-8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 de Formation </a:t>
            </a:r>
            <a:endParaRPr lang="fr-FR" sz="1300" b="1" spc="-87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6809" marR="220979" algn="ctr">
              <a:lnSpc>
                <a:spcPts val="1203"/>
              </a:lnSpc>
              <a:spcBef>
                <a:spcPts val="230"/>
              </a:spcBef>
            </a:pPr>
            <a:r>
              <a:rPr sz="1300" b="1" spc="-8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sz="1300" b="1" spc="-87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Soins</a:t>
            </a:r>
            <a:r>
              <a:rPr sz="1300" b="1" spc="-8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b="1" spc="-8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Infirmiers</a:t>
            </a:r>
            <a:endParaRPr lang="fr-FR" sz="1300" b="1" spc="-87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6809" marR="220979" algn="ctr">
              <a:lnSpc>
                <a:spcPts val="1203"/>
              </a:lnSpc>
              <a:spcBef>
                <a:spcPts val="230"/>
              </a:spcBef>
            </a:pPr>
            <a:endParaRPr sz="1300" b="1" spc="-87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180"/>
              </a:lnSpc>
            </a:pPr>
            <a:r>
              <a:rPr sz="1300" b="1" spc="-8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 de Formation </a:t>
            </a:r>
            <a:endParaRPr lang="fr-FR" sz="1300" b="1" spc="-87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180"/>
              </a:lnSpc>
            </a:pPr>
            <a:r>
              <a:rPr sz="1300" b="1" spc="-8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Aide</a:t>
            </a:r>
            <a:r>
              <a:rPr lang="fr-FR" sz="1300" b="1" spc="-8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300" b="1" spc="-8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1300" b="1" spc="-8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Soignant</a:t>
            </a:r>
            <a:r>
              <a:rPr lang="fr-FR" sz="1300" b="1" spc="-8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  <a:p>
            <a:pPr algn="ctr">
              <a:lnSpc>
                <a:spcPts val="1180"/>
              </a:lnSpc>
            </a:pPr>
            <a:endParaRPr lang="fr-FR" sz="1300" b="1" spc="-87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180"/>
              </a:lnSpc>
            </a:pPr>
            <a:r>
              <a:rPr lang="fr-FR" sz="1300" b="1" spc="-8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(IFSI / IFAS)</a:t>
            </a:r>
            <a:endParaRPr sz="1300" b="1" spc="-87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568630" y="1368672"/>
            <a:ext cx="2412000" cy="3051068"/>
          </a:xfrm>
          <a:prstGeom prst="rect">
            <a:avLst/>
          </a:prstGeom>
        </p:spPr>
        <p:txBody>
          <a:bodyPr vert="horz" wrap="square" lIns="0" tIns="11661" rIns="0" bIns="0" rtlCol="0">
            <a:spAutoFit/>
          </a:bodyPr>
          <a:lstStyle/>
          <a:p>
            <a:pPr algn="ctr" hangingPunct="0"/>
            <a:r>
              <a:rPr lang="fr-FR" sz="800" dirty="0" smtClean="0"/>
              <a:t>RNCP8940</a:t>
            </a:r>
          </a:p>
          <a:p>
            <a:pPr algn="ctr" hangingPunct="0"/>
            <a:r>
              <a:rPr lang="fr-FR" sz="800" dirty="0" smtClean="0"/>
              <a:t>RNCP35830</a:t>
            </a:r>
          </a:p>
          <a:p>
            <a:pPr algn="ctr" hangingPunct="0"/>
            <a:endParaRPr lang="fr-FR" sz="800" spc="-60" dirty="0">
              <a:latin typeface="Arial MT"/>
              <a:cs typeface="Arial MT"/>
            </a:endParaRPr>
          </a:p>
          <a:p>
            <a:pPr algn="ctr" hangingPunct="0"/>
            <a:r>
              <a:rPr sz="1000" spc="-60" dirty="0" smtClean="0">
                <a:latin typeface="Arial MT"/>
                <a:cs typeface="Arial MT"/>
              </a:rPr>
              <a:t>2</a:t>
            </a:r>
            <a:r>
              <a:rPr sz="1000" dirty="0" smtClean="0">
                <a:latin typeface="Arial MT"/>
                <a:cs typeface="Arial MT"/>
              </a:rPr>
              <a:t>1</a:t>
            </a:r>
            <a:r>
              <a:rPr sz="1000" spc="-110" dirty="0" smtClean="0">
                <a:latin typeface="Arial MT"/>
                <a:cs typeface="Arial MT"/>
              </a:rPr>
              <a:t> </a:t>
            </a:r>
            <a:r>
              <a:rPr sz="1000" spc="-55" dirty="0">
                <a:latin typeface="Arial MT"/>
                <a:cs typeface="Arial MT"/>
              </a:rPr>
              <a:t>r</a:t>
            </a:r>
            <a:r>
              <a:rPr sz="1000" spc="-60" dirty="0">
                <a:latin typeface="Arial MT"/>
                <a:cs typeface="Arial MT"/>
              </a:rPr>
              <a:t>u</a:t>
            </a:r>
            <a:r>
              <a:rPr sz="1000" dirty="0">
                <a:latin typeface="Arial MT"/>
                <a:cs typeface="Arial MT"/>
              </a:rPr>
              <a:t>e</a:t>
            </a:r>
            <a:r>
              <a:rPr sz="1000" spc="-119" dirty="0">
                <a:latin typeface="Arial MT"/>
                <a:cs typeface="Arial MT"/>
              </a:rPr>
              <a:t> </a:t>
            </a:r>
            <a:r>
              <a:rPr sz="1000" spc="-60" dirty="0">
                <a:latin typeface="Arial MT"/>
                <a:cs typeface="Arial MT"/>
              </a:rPr>
              <a:t>d</a:t>
            </a:r>
            <a:r>
              <a:rPr sz="1000" dirty="0">
                <a:latin typeface="Arial MT"/>
                <a:cs typeface="Arial MT"/>
              </a:rPr>
              <a:t>e</a:t>
            </a:r>
            <a:r>
              <a:rPr sz="1000" spc="-119" dirty="0">
                <a:latin typeface="Arial MT"/>
                <a:cs typeface="Arial MT"/>
              </a:rPr>
              <a:t> </a:t>
            </a:r>
            <a:r>
              <a:rPr sz="1000" spc="-64" dirty="0">
                <a:latin typeface="Arial MT"/>
                <a:cs typeface="Arial MT"/>
              </a:rPr>
              <a:t>l</a:t>
            </a:r>
            <a:r>
              <a:rPr sz="1000" dirty="0">
                <a:latin typeface="Arial MT"/>
                <a:cs typeface="Arial MT"/>
              </a:rPr>
              <a:t>a</a:t>
            </a:r>
            <a:r>
              <a:rPr sz="1000" spc="-110" dirty="0">
                <a:latin typeface="Arial MT"/>
                <a:cs typeface="Arial MT"/>
              </a:rPr>
              <a:t> </a:t>
            </a:r>
            <a:r>
              <a:rPr sz="1000" spc="-64" dirty="0" err="1" smtClean="0">
                <a:latin typeface="Arial MT"/>
                <a:cs typeface="Arial MT"/>
              </a:rPr>
              <a:t>R</a:t>
            </a:r>
            <a:r>
              <a:rPr sz="1000" spc="-60" dirty="0" err="1" smtClean="0">
                <a:latin typeface="Arial MT"/>
                <a:cs typeface="Arial MT"/>
              </a:rPr>
              <a:t>edo</a:t>
            </a:r>
            <a:r>
              <a:rPr sz="1000" spc="-69" dirty="0" err="1" smtClean="0">
                <a:latin typeface="Arial MT"/>
                <a:cs typeface="Arial MT"/>
              </a:rPr>
              <a:t>u</a:t>
            </a:r>
            <a:r>
              <a:rPr sz="1000" spc="-51" dirty="0" err="1" smtClean="0">
                <a:latin typeface="Arial MT"/>
                <a:cs typeface="Arial MT"/>
              </a:rPr>
              <a:t>t</a:t>
            </a:r>
            <a:r>
              <a:rPr sz="1000" dirty="0" err="1" smtClean="0">
                <a:latin typeface="Arial MT"/>
                <a:cs typeface="Arial MT"/>
              </a:rPr>
              <a:t>e</a:t>
            </a:r>
            <a:endParaRPr lang="fr-FR" sz="1000" dirty="0">
              <a:latin typeface="Arial MT"/>
              <a:cs typeface="Arial MT"/>
            </a:endParaRPr>
          </a:p>
          <a:p>
            <a:pPr algn="ctr" hangingPunct="0"/>
            <a:r>
              <a:rPr sz="1000" spc="-60" dirty="0" smtClean="0">
                <a:latin typeface="Arial MT"/>
                <a:cs typeface="Arial MT"/>
              </a:rPr>
              <a:t>6750</a:t>
            </a:r>
            <a:r>
              <a:rPr sz="1000" dirty="0" smtClean="0">
                <a:latin typeface="Arial MT"/>
                <a:cs typeface="Arial MT"/>
              </a:rPr>
              <a:t>0</a:t>
            </a:r>
            <a:r>
              <a:rPr sz="1000" spc="-110" dirty="0" smtClean="0">
                <a:latin typeface="Arial MT"/>
                <a:cs typeface="Arial MT"/>
              </a:rPr>
              <a:t> </a:t>
            </a:r>
            <a:r>
              <a:rPr sz="1000" spc="-64" dirty="0" smtClean="0">
                <a:latin typeface="Arial MT"/>
                <a:cs typeface="Arial MT"/>
              </a:rPr>
              <a:t>H</a:t>
            </a:r>
            <a:r>
              <a:rPr sz="1000" spc="-60" dirty="0" smtClean="0">
                <a:latin typeface="Arial MT"/>
                <a:cs typeface="Arial MT"/>
              </a:rPr>
              <a:t>A</a:t>
            </a:r>
            <a:r>
              <a:rPr sz="1000" spc="-51" dirty="0" smtClean="0">
                <a:latin typeface="Arial MT"/>
                <a:cs typeface="Arial MT"/>
              </a:rPr>
              <a:t>G</a:t>
            </a:r>
            <a:r>
              <a:rPr sz="1000" spc="-64" dirty="0" smtClean="0">
                <a:latin typeface="Arial MT"/>
                <a:cs typeface="Arial MT"/>
              </a:rPr>
              <a:t>U</a:t>
            </a:r>
            <a:r>
              <a:rPr sz="1000" spc="-60" dirty="0" smtClean="0">
                <a:latin typeface="Arial MT"/>
                <a:cs typeface="Arial MT"/>
              </a:rPr>
              <a:t>E</a:t>
            </a:r>
            <a:r>
              <a:rPr sz="1000" spc="-64" dirty="0" smtClean="0">
                <a:latin typeface="Arial MT"/>
                <a:cs typeface="Arial MT"/>
              </a:rPr>
              <a:t>N</a:t>
            </a:r>
            <a:r>
              <a:rPr sz="1000" spc="-60" dirty="0" smtClean="0">
                <a:latin typeface="Arial MT"/>
                <a:cs typeface="Arial MT"/>
              </a:rPr>
              <a:t>A</a:t>
            </a:r>
            <a:r>
              <a:rPr sz="1000" dirty="0" smtClean="0">
                <a:latin typeface="Arial MT"/>
                <a:cs typeface="Arial MT"/>
              </a:rPr>
              <a:t>U</a:t>
            </a:r>
            <a:endParaRPr lang="fr-FR" sz="1000" dirty="0" smtClean="0">
              <a:latin typeface="Arial MT"/>
              <a:cs typeface="Arial MT"/>
            </a:endParaRPr>
          </a:p>
          <a:p>
            <a:pPr algn="ctr" hangingPunct="0">
              <a:spcBef>
                <a:spcPts val="600"/>
              </a:spcBef>
            </a:pPr>
            <a:r>
              <a:rPr sz="1300" dirty="0" smtClean="0">
                <a:latin typeface="Wingdings"/>
                <a:cs typeface="Wingdings"/>
              </a:rPr>
              <a:t></a:t>
            </a:r>
            <a:r>
              <a:rPr sz="1300" spc="-23" dirty="0" smtClean="0">
                <a:latin typeface="Times New Roman"/>
                <a:cs typeface="Times New Roman"/>
              </a:rPr>
              <a:t> </a:t>
            </a:r>
            <a:r>
              <a:rPr sz="1000" b="1" spc="-69" dirty="0">
                <a:latin typeface="Arial"/>
                <a:cs typeface="Arial"/>
              </a:rPr>
              <a:t>0</a:t>
            </a:r>
            <a:r>
              <a:rPr sz="1000" b="1" dirty="0">
                <a:latin typeface="Arial"/>
                <a:cs typeface="Arial"/>
              </a:rPr>
              <a:t>3</a:t>
            </a:r>
            <a:r>
              <a:rPr sz="1000" b="1" spc="-133" dirty="0">
                <a:latin typeface="Arial"/>
                <a:cs typeface="Arial"/>
              </a:rPr>
              <a:t> </a:t>
            </a:r>
            <a:r>
              <a:rPr sz="1000" b="1" spc="-60" dirty="0">
                <a:latin typeface="Arial"/>
                <a:cs typeface="Arial"/>
              </a:rPr>
              <a:t>8</a:t>
            </a:r>
            <a:r>
              <a:rPr sz="1000" b="1" dirty="0">
                <a:latin typeface="Arial"/>
                <a:cs typeface="Arial"/>
              </a:rPr>
              <a:t>8</a:t>
            </a:r>
            <a:r>
              <a:rPr sz="1000" b="1" spc="-133" dirty="0">
                <a:latin typeface="Arial"/>
                <a:cs typeface="Arial"/>
              </a:rPr>
              <a:t> </a:t>
            </a:r>
            <a:r>
              <a:rPr sz="1000" b="1" spc="-60" dirty="0">
                <a:latin typeface="Arial"/>
                <a:cs typeface="Arial"/>
              </a:rPr>
              <a:t>0</a:t>
            </a:r>
            <a:r>
              <a:rPr sz="1000" b="1" dirty="0">
                <a:latin typeface="Arial"/>
                <a:cs typeface="Arial"/>
              </a:rPr>
              <a:t>6</a:t>
            </a:r>
            <a:r>
              <a:rPr sz="1000" b="1" spc="-133" dirty="0">
                <a:latin typeface="Arial"/>
                <a:cs typeface="Arial"/>
              </a:rPr>
              <a:t> </a:t>
            </a:r>
            <a:r>
              <a:rPr sz="1000" b="1" spc="-69" dirty="0">
                <a:latin typeface="Arial"/>
                <a:cs typeface="Arial"/>
              </a:rPr>
              <a:t>3</a:t>
            </a:r>
            <a:r>
              <a:rPr sz="1000" b="1" dirty="0">
                <a:latin typeface="Arial"/>
                <a:cs typeface="Arial"/>
              </a:rPr>
              <a:t>0</a:t>
            </a:r>
            <a:r>
              <a:rPr sz="1000" b="1" spc="-119" dirty="0">
                <a:latin typeface="Arial"/>
                <a:cs typeface="Arial"/>
              </a:rPr>
              <a:t> </a:t>
            </a:r>
            <a:r>
              <a:rPr sz="1000" b="1" spc="-69" dirty="0" smtClean="0">
                <a:latin typeface="Arial"/>
                <a:cs typeface="Arial"/>
              </a:rPr>
              <a:t>8</a:t>
            </a:r>
            <a:r>
              <a:rPr sz="1000" b="1" dirty="0" smtClean="0">
                <a:latin typeface="Arial"/>
                <a:cs typeface="Arial"/>
              </a:rPr>
              <a:t>1</a:t>
            </a:r>
            <a:endParaRPr lang="fr-FR" sz="1000" dirty="0">
              <a:latin typeface="Arial"/>
              <a:cs typeface="Arial"/>
            </a:endParaRPr>
          </a:p>
          <a:p>
            <a:pPr algn="ctr" hangingPunct="0">
              <a:spcBef>
                <a:spcPts val="600"/>
              </a:spcBef>
            </a:pPr>
            <a:r>
              <a:rPr lang="fr-FR" sz="1300" dirty="0">
                <a:latin typeface="Wingdings"/>
                <a:cs typeface="Wingdings"/>
              </a:rPr>
              <a:t></a:t>
            </a:r>
            <a:r>
              <a:rPr lang="fr-FR" sz="1300" b="1" spc="-64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1000" b="1" spc="-64" dirty="0" smtClean="0">
                <a:latin typeface="Arial"/>
                <a:cs typeface="Arial"/>
                <a:hlinkClick r:id="rId2"/>
              </a:rPr>
              <a:t>sec.ifsi@ch-haguenau.fr</a:t>
            </a:r>
            <a:endParaRPr lang="fr-FR" sz="1000" b="1" spc="-64" dirty="0" smtClean="0">
              <a:latin typeface="Arial"/>
              <a:cs typeface="Arial"/>
            </a:endParaRPr>
          </a:p>
          <a:p>
            <a:pPr algn="ctr">
              <a:lnSpc>
                <a:spcPts val="1487"/>
              </a:lnSpc>
            </a:pPr>
            <a:r>
              <a:rPr lang="fr-FR" sz="1000" b="1" spc="-64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fr-FR" sz="1300" dirty="0">
                <a:latin typeface="Wingdings"/>
                <a:cs typeface="Wingdings"/>
              </a:rPr>
              <a:t></a:t>
            </a:r>
            <a:r>
              <a:rPr lang="fr-FR" sz="1300" b="1" spc="-64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fr-FR" sz="1000" b="1" u="sng" spc="-64" dirty="0" smtClean="0">
                <a:solidFill>
                  <a:srgbClr val="0070C0"/>
                </a:solidFill>
                <a:latin typeface="Arial"/>
                <a:cs typeface="Arial"/>
                <a:hlinkClick r:id="rId3"/>
              </a:rPr>
              <a:t>sec.ifas@ch-haguenau.fr</a:t>
            </a:r>
            <a:endParaRPr lang="fr-FR" sz="1000" b="1" u="sng" spc="-64" dirty="0">
              <a:solidFill>
                <a:srgbClr val="0070C0"/>
              </a:solidFill>
              <a:latin typeface="Arial"/>
              <a:cs typeface="Arial"/>
            </a:endParaRPr>
          </a:p>
          <a:p>
            <a:pPr algn="ctr">
              <a:lnSpc>
                <a:spcPts val="1487"/>
              </a:lnSpc>
            </a:pPr>
            <a:endParaRPr lang="fr-FR" sz="1000" b="1" u="sng" spc="-64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algn="ctr">
              <a:lnSpc>
                <a:spcPts val="1487"/>
              </a:lnSpc>
            </a:pPr>
            <a:r>
              <a:rPr lang="fr-FR" sz="1000" spc="-60" dirty="0" smtClean="0">
                <a:latin typeface="Arial MT"/>
                <a:cs typeface="Arial MT"/>
              </a:rPr>
              <a:t>24 </a:t>
            </a:r>
            <a:r>
              <a:rPr lang="fr-FR" sz="1000" spc="-60" dirty="0">
                <a:latin typeface="Arial MT"/>
                <a:cs typeface="Arial MT"/>
              </a:rPr>
              <a:t>route de </a:t>
            </a:r>
            <a:r>
              <a:rPr lang="fr-FR" sz="1000" spc="-60" dirty="0" err="1" smtClean="0">
                <a:latin typeface="Arial MT"/>
                <a:cs typeface="Arial MT"/>
              </a:rPr>
              <a:t>Weiler</a:t>
            </a:r>
            <a:endParaRPr lang="fr-FR" sz="1000" spc="-60" dirty="0" smtClean="0">
              <a:latin typeface="Arial MT"/>
              <a:cs typeface="Arial MT"/>
            </a:endParaRPr>
          </a:p>
          <a:p>
            <a:pPr algn="ctr">
              <a:lnSpc>
                <a:spcPts val="1487"/>
              </a:lnSpc>
            </a:pPr>
            <a:r>
              <a:rPr lang="fr-FR" sz="1000" spc="-60" dirty="0" smtClean="0">
                <a:latin typeface="Arial MT"/>
                <a:cs typeface="Arial MT"/>
              </a:rPr>
              <a:t>67160 WISSEMBOURG</a:t>
            </a:r>
          </a:p>
          <a:p>
            <a:pPr algn="ctr">
              <a:lnSpc>
                <a:spcPts val="1487"/>
              </a:lnSpc>
              <a:spcBef>
                <a:spcPts val="600"/>
              </a:spcBef>
            </a:pPr>
            <a:r>
              <a:rPr lang="fr-FR" sz="1300" dirty="0" smtClean="0">
                <a:latin typeface="Wingdings"/>
                <a:cs typeface="Wingdings"/>
              </a:rPr>
              <a:t></a:t>
            </a:r>
            <a:r>
              <a:rPr lang="fr-FR" sz="1300" spc="-23" dirty="0" smtClean="0">
                <a:latin typeface="Times New Roman"/>
                <a:cs typeface="Times New Roman"/>
              </a:rPr>
              <a:t> </a:t>
            </a:r>
            <a:r>
              <a:rPr lang="fr-FR" sz="1000" b="1" spc="-69" dirty="0" smtClean="0">
                <a:latin typeface="Arial"/>
                <a:cs typeface="Arial"/>
              </a:rPr>
              <a:t>0</a:t>
            </a:r>
            <a:r>
              <a:rPr lang="fr-FR" sz="1000" b="1" dirty="0" smtClean="0">
                <a:latin typeface="Arial"/>
                <a:cs typeface="Arial"/>
              </a:rPr>
              <a:t>3</a:t>
            </a:r>
            <a:r>
              <a:rPr lang="fr-FR" sz="1000" b="1" spc="-133" dirty="0" smtClean="0">
                <a:latin typeface="Arial"/>
                <a:cs typeface="Arial"/>
              </a:rPr>
              <a:t> </a:t>
            </a:r>
            <a:r>
              <a:rPr lang="fr-FR" sz="1000" b="1" spc="-60" dirty="0" smtClean="0">
                <a:latin typeface="Arial"/>
                <a:cs typeface="Arial"/>
              </a:rPr>
              <a:t>8</a:t>
            </a:r>
            <a:r>
              <a:rPr lang="fr-FR" sz="1000" b="1" dirty="0" smtClean="0">
                <a:latin typeface="Arial"/>
                <a:cs typeface="Arial"/>
              </a:rPr>
              <a:t>8</a:t>
            </a:r>
            <a:r>
              <a:rPr lang="fr-FR" sz="1000" b="1" spc="-133" dirty="0" smtClean="0">
                <a:latin typeface="Arial"/>
                <a:cs typeface="Arial"/>
              </a:rPr>
              <a:t> </a:t>
            </a:r>
            <a:r>
              <a:rPr lang="fr-FR" sz="1000" b="1" spc="-60" dirty="0" smtClean="0">
                <a:latin typeface="Arial"/>
                <a:cs typeface="Arial"/>
              </a:rPr>
              <a:t>54 11 10</a:t>
            </a:r>
            <a:endParaRPr lang="fr-FR" sz="1000" dirty="0" smtClean="0">
              <a:latin typeface="Arial"/>
              <a:cs typeface="Arial"/>
            </a:endParaRPr>
          </a:p>
          <a:p>
            <a:pPr algn="ctr">
              <a:lnSpc>
                <a:spcPts val="1487"/>
              </a:lnSpc>
            </a:pPr>
            <a:r>
              <a:rPr lang="fr-FR" sz="1300" dirty="0" smtClean="0">
                <a:latin typeface="Wingdings"/>
                <a:cs typeface="Wingdings"/>
              </a:rPr>
              <a:t></a:t>
            </a:r>
            <a:r>
              <a:rPr lang="fr-FR" sz="1000" b="1" spc="-64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fr-FR" sz="1000" b="1" u="sng" spc="-64" dirty="0" smtClean="0">
                <a:solidFill>
                  <a:srgbClr val="0070C0"/>
                </a:solidFill>
                <a:latin typeface="Arial"/>
                <a:cs typeface="Arial"/>
                <a:hlinkClick r:id="rId4"/>
              </a:rPr>
              <a:t>ifas@ch-wissembourg.fr</a:t>
            </a:r>
            <a:endParaRPr lang="fr-FR" sz="1000" b="1" u="sng" spc="-64" dirty="0">
              <a:solidFill>
                <a:srgbClr val="0070C0"/>
              </a:solidFill>
              <a:latin typeface="Arial"/>
              <a:cs typeface="Arial"/>
            </a:endParaRPr>
          </a:p>
          <a:p>
            <a:pPr algn="ctr">
              <a:lnSpc>
                <a:spcPts val="1487"/>
              </a:lnSpc>
            </a:pPr>
            <a:endParaRPr lang="fr-FR" sz="1000" b="1" spc="-73" dirty="0" smtClean="0">
              <a:latin typeface="Arial"/>
              <a:cs typeface="Arial"/>
            </a:endParaRPr>
          </a:p>
          <a:p>
            <a:pPr algn="ctr">
              <a:lnSpc>
                <a:spcPts val="1487"/>
              </a:lnSpc>
            </a:pPr>
            <a:r>
              <a:rPr sz="1000" b="1" spc="-73" dirty="0" err="1" smtClean="0">
                <a:latin typeface="Arial"/>
                <a:cs typeface="Arial"/>
              </a:rPr>
              <a:t>R</a:t>
            </a:r>
            <a:r>
              <a:rPr sz="1000" b="1" spc="-69" dirty="0" err="1" smtClean="0">
                <a:latin typeface="Arial"/>
                <a:cs typeface="Arial"/>
              </a:rPr>
              <a:t>é</a:t>
            </a:r>
            <a:r>
              <a:rPr sz="1000" b="1" spc="-55" dirty="0" err="1" smtClean="0">
                <a:latin typeface="Arial"/>
                <a:cs typeface="Arial"/>
              </a:rPr>
              <a:t>f</a:t>
            </a:r>
            <a:r>
              <a:rPr sz="1000" b="1" spc="-69" dirty="0" err="1" smtClean="0">
                <a:latin typeface="Arial"/>
                <a:cs typeface="Arial"/>
              </a:rPr>
              <a:t>é</a:t>
            </a:r>
            <a:r>
              <a:rPr sz="1000" b="1" spc="-64" dirty="0" err="1" smtClean="0">
                <a:latin typeface="Arial"/>
                <a:cs typeface="Arial"/>
              </a:rPr>
              <a:t>r</a:t>
            </a:r>
            <a:r>
              <a:rPr sz="1000" b="1" spc="-60" dirty="0" err="1" smtClean="0">
                <a:latin typeface="Arial"/>
                <a:cs typeface="Arial"/>
              </a:rPr>
              <a:t>e</a:t>
            </a:r>
            <a:r>
              <a:rPr sz="1000" b="1" spc="-69" dirty="0" err="1" smtClean="0">
                <a:latin typeface="Arial"/>
                <a:cs typeface="Arial"/>
              </a:rPr>
              <a:t>n</a:t>
            </a:r>
            <a:r>
              <a:rPr sz="1000" b="1" dirty="0" err="1" smtClean="0">
                <a:latin typeface="Arial"/>
                <a:cs typeface="Arial"/>
              </a:rPr>
              <a:t>t</a:t>
            </a:r>
            <a:r>
              <a:rPr sz="1000" b="1" spc="-115" dirty="0" smtClean="0">
                <a:latin typeface="Arial"/>
                <a:cs typeface="Arial"/>
              </a:rPr>
              <a:t> </a:t>
            </a:r>
            <a:r>
              <a:rPr sz="1000" b="1" spc="-73" dirty="0">
                <a:latin typeface="Arial"/>
                <a:cs typeface="Arial"/>
              </a:rPr>
              <a:t>H</a:t>
            </a:r>
            <a:r>
              <a:rPr sz="1000" b="1" spc="-60" dirty="0">
                <a:latin typeface="Arial"/>
                <a:cs typeface="Arial"/>
              </a:rPr>
              <a:t>a</a:t>
            </a:r>
            <a:r>
              <a:rPr sz="1000" b="1" spc="-69" dirty="0">
                <a:latin typeface="Arial"/>
                <a:cs typeface="Arial"/>
              </a:rPr>
              <a:t>nd</a:t>
            </a:r>
            <a:r>
              <a:rPr sz="1000" b="1" spc="-51" dirty="0">
                <a:latin typeface="Arial"/>
                <a:cs typeface="Arial"/>
              </a:rPr>
              <a:t>i</a:t>
            </a:r>
            <a:r>
              <a:rPr sz="1000" b="1" spc="-69" dirty="0">
                <a:latin typeface="Arial"/>
                <a:cs typeface="Arial"/>
              </a:rPr>
              <a:t>c</a:t>
            </a:r>
            <a:r>
              <a:rPr sz="1000" b="1" spc="-60" dirty="0">
                <a:latin typeface="Arial"/>
                <a:cs typeface="Arial"/>
              </a:rPr>
              <a:t>a</a:t>
            </a:r>
            <a:r>
              <a:rPr sz="1000" b="1" dirty="0">
                <a:latin typeface="Arial"/>
                <a:cs typeface="Arial"/>
              </a:rPr>
              <a:t>p</a:t>
            </a:r>
            <a:r>
              <a:rPr sz="1000" b="1" spc="-133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:</a:t>
            </a:r>
            <a:r>
              <a:rPr sz="1000" b="1" spc="-124" dirty="0">
                <a:latin typeface="Arial"/>
                <a:cs typeface="Arial"/>
              </a:rPr>
              <a:t> </a:t>
            </a:r>
            <a:r>
              <a:rPr sz="1000" b="1" spc="-64" dirty="0">
                <a:latin typeface="Arial"/>
                <a:cs typeface="Arial"/>
              </a:rPr>
              <a:t>H</a:t>
            </a:r>
            <a:r>
              <a:rPr sz="1000" b="1" spc="-69" dirty="0">
                <a:latin typeface="Arial"/>
                <a:cs typeface="Arial"/>
              </a:rPr>
              <a:t>e</a:t>
            </a:r>
            <a:r>
              <a:rPr sz="1000" b="1" spc="-55" dirty="0">
                <a:latin typeface="Arial"/>
                <a:cs typeface="Arial"/>
              </a:rPr>
              <a:t>r</a:t>
            </a:r>
            <a:r>
              <a:rPr sz="1000" b="1" spc="-69" dirty="0">
                <a:latin typeface="Arial"/>
                <a:cs typeface="Arial"/>
              </a:rPr>
              <a:t>v</a:t>
            </a:r>
            <a:r>
              <a:rPr sz="1000" b="1" dirty="0">
                <a:latin typeface="Arial"/>
                <a:cs typeface="Arial"/>
              </a:rPr>
              <a:t>é</a:t>
            </a:r>
            <a:r>
              <a:rPr sz="1000" b="1" spc="-119" dirty="0">
                <a:latin typeface="Arial"/>
                <a:cs typeface="Arial"/>
              </a:rPr>
              <a:t> </a:t>
            </a:r>
            <a:r>
              <a:rPr sz="1000" b="1" spc="-73" dirty="0">
                <a:latin typeface="Arial"/>
                <a:cs typeface="Arial"/>
              </a:rPr>
              <a:t>U</a:t>
            </a:r>
            <a:r>
              <a:rPr sz="1000" b="1" spc="-64" dirty="0">
                <a:latin typeface="Arial"/>
                <a:cs typeface="Arial"/>
              </a:rPr>
              <a:t>N</a:t>
            </a:r>
            <a:r>
              <a:rPr sz="1000" b="1" spc="-69" dirty="0">
                <a:latin typeface="Arial"/>
                <a:cs typeface="Arial"/>
              </a:rPr>
              <a:t>T</a:t>
            </a:r>
            <a:r>
              <a:rPr sz="1000" b="1" spc="-60" dirty="0">
                <a:latin typeface="Arial"/>
                <a:cs typeface="Arial"/>
              </a:rPr>
              <a:t>E</a:t>
            </a:r>
            <a:r>
              <a:rPr sz="1000" b="1" spc="-64" dirty="0">
                <a:latin typeface="Arial"/>
                <a:cs typeface="Arial"/>
              </a:rPr>
              <a:t>R</a:t>
            </a:r>
            <a:r>
              <a:rPr sz="1000" b="1" spc="-73" dirty="0">
                <a:latin typeface="Arial"/>
                <a:cs typeface="Arial"/>
              </a:rPr>
              <a:t>E</a:t>
            </a:r>
            <a:r>
              <a:rPr sz="1000" b="1" spc="-51" dirty="0">
                <a:latin typeface="Arial"/>
                <a:cs typeface="Arial"/>
              </a:rPr>
              <a:t>I</a:t>
            </a:r>
            <a:r>
              <a:rPr sz="1000" b="1" spc="-73" dirty="0">
                <a:latin typeface="Arial"/>
                <a:cs typeface="Arial"/>
              </a:rPr>
              <a:t>N</a:t>
            </a:r>
            <a:r>
              <a:rPr sz="1000" b="1" spc="-60" dirty="0">
                <a:latin typeface="Arial"/>
                <a:cs typeface="Arial"/>
              </a:rPr>
              <a:t>E</a:t>
            </a:r>
            <a:r>
              <a:rPr sz="1000" b="1" dirty="0">
                <a:latin typeface="Arial"/>
                <a:cs typeface="Arial"/>
              </a:rPr>
              <a:t>R</a:t>
            </a:r>
            <a:endParaRPr sz="1000" dirty="0">
              <a:latin typeface="Arial"/>
              <a:cs typeface="Arial"/>
            </a:endParaRPr>
          </a:p>
          <a:p>
            <a:pPr algn="ctr">
              <a:lnSpc>
                <a:spcPts val="1478"/>
              </a:lnSpc>
            </a:pPr>
            <a:r>
              <a:rPr sz="1300" dirty="0">
                <a:latin typeface="Wingdings"/>
                <a:cs typeface="Wingdings"/>
              </a:rPr>
              <a:t>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000" b="1" spc="-64" dirty="0">
                <a:latin typeface="Arial"/>
                <a:cs typeface="Arial"/>
                <a:hlinkClick r:id="rId5"/>
              </a:rPr>
              <a:t>herve.untereiner@ch-haguenau.fr</a:t>
            </a:r>
            <a:endParaRPr sz="1000" dirty="0">
              <a:latin typeface="Arial"/>
              <a:cs typeface="Arial"/>
            </a:endParaRPr>
          </a:p>
        </p:txBody>
      </p:sp>
      <p:pic>
        <p:nvPicPr>
          <p:cNvPr id="33" name="object 3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962400" y="4676537"/>
            <a:ext cx="1913551" cy="132449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276600"/>
            <a:ext cx="2631290" cy="1628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9059" y="159821"/>
            <a:ext cx="235267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Image 7" descr="C:\Users\yasar\Desktop\Eveline\LOGO Images\CHIL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84" b="4932"/>
          <a:stretch>
            <a:fillRect/>
          </a:stretch>
        </p:blipFill>
        <p:spPr bwMode="auto">
          <a:xfrm>
            <a:off x="7086600" y="5029200"/>
            <a:ext cx="2651307" cy="1425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7834806" y="6553200"/>
            <a:ext cx="1842594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MAJ au  01/09/2024</a:t>
            </a:r>
            <a:endParaRPr kumimoji="0" lang="fr-FR" altLang="fr-F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" name="Picture 3" descr="T:\SEO Aout 2024 – Aout 2025\T01 ADMINISTRATION FONCTIONNEMENT INTERNE\T01N30\T01N30-02\Logo-qualiopi-avec-action-de-formation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7066" y="6059750"/>
            <a:ext cx="684218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Zone de texte 2"/>
          <p:cNvSpPr txBox="1"/>
          <p:nvPr/>
        </p:nvSpPr>
        <p:spPr>
          <a:xfrm>
            <a:off x="4495800" y="6532316"/>
            <a:ext cx="831829" cy="20686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hangingPunct="0">
              <a:spcAft>
                <a:spcPts val="0"/>
              </a:spcAft>
            </a:pPr>
            <a:r>
              <a:rPr lang="fr-FR" sz="400" dirty="0" smtClean="0">
                <a:solidFill>
                  <a:schemeClr val="tx2"/>
                </a:solidFill>
                <a:effectLst/>
                <a:ea typeface="Times New Roman"/>
              </a:rPr>
              <a:t>Par ICPF</a:t>
            </a:r>
          </a:p>
          <a:p>
            <a:pPr hangingPunct="0">
              <a:spcAft>
                <a:spcPts val="0"/>
              </a:spcAft>
            </a:pPr>
            <a:r>
              <a:rPr lang="fr-FR" sz="400" dirty="0" smtClean="0">
                <a:solidFill>
                  <a:schemeClr val="tx2"/>
                </a:solidFill>
                <a:ea typeface="Times New Roman"/>
              </a:rPr>
              <a:t>Pour la période 2021-2024</a:t>
            </a:r>
            <a:endParaRPr lang="fr-FR" sz="400" dirty="0">
              <a:solidFill>
                <a:schemeClr val="tx2"/>
              </a:solidFill>
              <a:effectLst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44173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24987" y="2607570"/>
            <a:ext cx="2438400" cy="211830"/>
          </a:xfrm>
          <a:prstGeom prst="rect">
            <a:avLst/>
          </a:prstGeom>
        </p:spPr>
        <p:txBody>
          <a:bodyPr vert="horz" wrap="square" lIns="0" tIns="11661" rIns="0" bIns="0" rtlCol="0">
            <a:spAutoFit/>
          </a:bodyPr>
          <a:lstStyle/>
          <a:p>
            <a:pPr marL="11661" algn="ctr">
              <a:spcBef>
                <a:spcPts val="92"/>
              </a:spcBef>
            </a:pPr>
            <a:r>
              <a:rPr lang="fr-FR" sz="1300" b="1" dirty="0">
                <a:solidFill>
                  <a:schemeClr val="bg1"/>
                </a:solidFill>
                <a:latin typeface="Arial"/>
                <a:cs typeface="Arial"/>
              </a:rPr>
              <a:t>LE REFERENT HANDICAP</a:t>
            </a:r>
            <a:endParaRPr sz="13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38600" y="2895600"/>
            <a:ext cx="1986494" cy="349740"/>
          </a:xfrm>
          <a:prstGeom prst="rect">
            <a:avLst/>
          </a:prstGeom>
        </p:spPr>
        <p:txBody>
          <a:bodyPr vert="horz" wrap="square" lIns="0" tIns="11078" rIns="0" bIns="0" rtlCol="0">
            <a:spAutoFit/>
          </a:bodyPr>
          <a:lstStyle/>
          <a:p>
            <a:pPr marL="11661">
              <a:spcBef>
                <a:spcPts val="87"/>
              </a:spcBef>
            </a:pPr>
            <a:r>
              <a:rPr sz="1100" spc="-9" dirty="0">
                <a:latin typeface="Arial" panose="020B0604020202020204" pitchFamily="34" charset="0"/>
                <a:cs typeface="Arial" panose="020B0604020202020204" pitchFamily="34" charset="0"/>
              </a:rPr>
              <a:t>Le référent Handicap a pour mission 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924987" y="3352800"/>
            <a:ext cx="2521275" cy="410691"/>
          </a:xfrm>
          <a:prstGeom prst="rect">
            <a:avLst/>
          </a:prstGeom>
        </p:spPr>
        <p:txBody>
          <a:bodyPr vert="horz" wrap="square" lIns="0" tIns="25655" rIns="0" bIns="0" rtlCol="0">
            <a:spAutoFit/>
          </a:bodyPr>
          <a:lstStyle/>
          <a:p>
            <a:pPr marR="4664" indent="-171450" algn="just">
              <a:lnSpc>
                <a:spcPts val="1001"/>
              </a:lnSpc>
              <a:spcBef>
                <a:spcPts val="87"/>
              </a:spcBef>
              <a:buFont typeface="Wingdings" panose="05000000000000000000" pitchFamily="2" charset="2"/>
              <a:buChar char="Ø"/>
            </a:pP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d’accompagner l’étudiant en situation de </a:t>
            </a:r>
            <a:r>
              <a:rPr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handicap 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dans sa démarche de formation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870498" y="3886200"/>
            <a:ext cx="2606502" cy="410626"/>
          </a:xfrm>
          <a:prstGeom prst="rect">
            <a:avLst/>
          </a:prstGeom>
        </p:spPr>
        <p:txBody>
          <a:bodyPr vert="horz" wrap="square" lIns="0" tIns="25655" rIns="0" bIns="0" rtlCol="0">
            <a:spAutoFit/>
          </a:bodyPr>
          <a:lstStyle/>
          <a:p>
            <a:pPr marL="183111" marR="4664" indent="-171450">
              <a:lnSpc>
                <a:spcPts val="1001"/>
              </a:lnSpc>
              <a:spcBef>
                <a:spcPts val="87"/>
              </a:spcBef>
              <a:buFont typeface="Wingdings" panose="05000000000000000000" pitchFamily="2" charset="2"/>
              <a:buChar char="Ø"/>
            </a:pPr>
            <a:r>
              <a:rPr sz="1100" spc="-9" dirty="0">
                <a:latin typeface="Arial" panose="020B0604020202020204" pitchFamily="34" charset="0"/>
                <a:cs typeface="Arial" panose="020B0604020202020204" pitchFamily="34" charset="0"/>
              </a:rPr>
              <a:t>de mettre en relation les différents acteurs de  prise en charge et d’évaluation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886200" y="4418938"/>
            <a:ext cx="2723724" cy="283562"/>
          </a:xfrm>
          <a:prstGeom prst="rect">
            <a:avLst/>
          </a:prstGeom>
        </p:spPr>
        <p:txBody>
          <a:bodyPr vert="horz" wrap="square" lIns="0" tIns="26820" rIns="0" bIns="0" rtlCol="0">
            <a:spAutoFit/>
          </a:bodyPr>
          <a:lstStyle/>
          <a:p>
            <a:pPr marL="183111" marR="4664" indent="-171450">
              <a:lnSpc>
                <a:spcPts val="1001"/>
              </a:lnSpc>
              <a:spcBef>
                <a:spcPts val="87"/>
              </a:spcBef>
              <a:buFont typeface="Wingdings" panose="05000000000000000000" pitchFamily="2" charset="2"/>
              <a:buChar char="Ø"/>
              <a:tabLst>
                <a:tab pos="290945" algn="l"/>
                <a:tab pos="1057082" algn="l"/>
                <a:tab pos="1324122" algn="l"/>
                <a:tab pos="1988224" algn="l"/>
              </a:tabLst>
            </a:pP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dirty="0" err="1">
                <a:latin typeface="Arial" panose="020B0604020202020204" pitchFamily="34" charset="0"/>
                <a:cs typeface="Arial" panose="020B0604020202020204" pitchFamily="34" charset="0"/>
              </a:rPr>
              <a:t>réceptionner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les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dirty="0" err="1">
                <a:latin typeface="Arial" panose="020B0604020202020204" pitchFamily="34" charset="0"/>
                <a:cs typeface="Arial" panose="020B0604020202020204" pitchFamily="34" charset="0"/>
              </a:rPr>
              <a:t>demandes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dirty="0" err="1">
                <a:latin typeface="Arial" panose="020B0604020202020204" pitchFamily="34" charset="0"/>
                <a:cs typeface="Arial" panose="020B0604020202020204" pitchFamily="34" charset="0"/>
              </a:rPr>
              <a:t>spécifiques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  d’aménagement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886200" y="4809455"/>
            <a:ext cx="2876124" cy="1766019"/>
          </a:xfrm>
          <a:prstGeom prst="rect">
            <a:avLst/>
          </a:prstGeom>
        </p:spPr>
        <p:txBody>
          <a:bodyPr vert="horz" wrap="square" lIns="0" tIns="26820" rIns="0" bIns="0" rtlCol="0">
            <a:spAutoFit/>
          </a:bodyPr>
          <a:lstStyle/>
          <a:p>
            <a:pPr marL="183111" marR="4664" indent="-171450">
              <a:lnSpc>
                <a:spcPts val="1001"/>
              </a:lnSpc>
              <a:spcBef>
                <a:spcPts val="87"/>
              </a:spcBef>
              <a:buFont typeface="Wingdings" panose="05000000000000000000" pitchFamily="2" charset="2"/>
              <a:buChar char="Ø"/>
              <a:tabLst>
                <a:tab pos="290945" algn="l"/>
                <a:tab pos="1057082" algn="l"/>
                <a:tab pos="1324122" algn="l"/>
                <a:tab pos="1988224" algn="l"/>
              </a:tabLst>
            </a:pP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de transmettre à ses collègues les dispositions  prises pour </a:t>
            </a:r>
            <a:r>
              <a:rPr sz="1100" dirty="0" err="1">
                <a:latin typeface="Arial" panose="020B0604020202020204" pitchFamily="34" charset="0"/>
                <a:cs typeface="Arial" panose="020B0604020202020204" pitchFamily="34" charset="0"/>
              </a:rPr>
              <a:t>l’étudiant</a:t>
            </a:r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661" marR="4664">
              <a:lnSpc>
                <a:spcPts val="1001"/>
              </a:lnSpc>
              <a:spcBef>
                <a:spcPts val="87"/>
              </a:spcBef>
            </a:pPr>
            <a:endParaRPr lang="fr-FR" sz="1100" spc="-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661" marR="4664">
              <a:lnSpc>
                <a:spcPts val="1001"/>
              </a:lnSpc>
              <a:spcBef>
                <a:spcPts val="87"/>
              </a:spcBef>
            </a:pPr>
            <a:endParaRPr lang="fr-FR" sz="1100" spc="-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3111" marR="4664" indent="-171450">
              <a:lnSpc>
                <a:spcPts val="1001"/>
              </a:lnSpc>
              <a:spcBef>
                <a:spcPts val="87"/>
              </a:spcBef>
              <a:buFont typeface="Wingdings" panose="05000000000000000000" pitchFamily="2" charset="2"/>
              <a:buChar char="Ø"/>
            </a:pP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de réfléchir avec l’équipe pédagogique sur les  aménagements nécessaires et possibles  (matériel, modalités de formation/évaluation)  pour mettre en place un plan d’accompagnement  personnalisé</a:t>
            </a:r>
          </a:p>
          <a:p>
            <a:pPr>
              <a:lnSpc>
                <a:spcPct val="100000"/>
              </a:lnSpc>
            </a:pP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3111" marR="4664" indent="-171450">
              <a:lnSpc>
                <a:spcPts val="1001"/>
              </a:lnSpc>
              <a:spcBef>
                <a:spcPts val="87"/>
              </a:spcBef>
              <a:buFont typeface="Wingdings" panose="05000000000000000000" pitchFamily="2" charset="2"/>
              <a:buChar char="Ø"/>
            </a:pP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de veiller à la mise en place du plan </a:t>
            </a:r>
            <a:r>
              <a:rPr sz="1100" dirty="0" err="1">
                <a:latin typeface="Arial" panose="020B0604020202020204" pitchFamily="34" charset="0"/>
                <a:cs typeface="Arial" panose="020B0604020202020204" pitchFamily="34" charset="0"/>
              </a:rPr>
              <a:t>d’accompagnement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543800" y="328927"/>
            <a:ext cx="1141778" cy="217084"/>
          </a:xfrm>
          <a:prstGeom prst="rect">
            <a:avLst/>
          </a:prstGeom>
        </p:spPr>
        <p:txBody>
          <a:bodyPr vert="horz" wrap="square" lIns="0" tIns="11661" rIns="0" bIns="0" rtlCol="0">
            <a:spAutoFit/>
          </a:bodyPr>
          <a:lstStyle/>
          <a:p>
            <a:pPr marL="11661">
              <a:spcBef>
                <a:spcPts val="92"/>
              </a:spcBef>
            </a:pPr>
            <a:r>
              <a:rPr sz="1300" b="1" dirty="0">
                <a:solidFill>
                  <a:schemeClr val="bg1"/>
                </a:solidFill>
                <a:latin typeface="Arial"/>
                <a:cs typeface="Arial"/>
              </a:rPr>
              <a:t>LIENS UTILES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6929100" y="756812"/>
            <a:ext cx="2672100" cy="282975"/>
          </a:xfrm>
          <a:prstGeom prst="rect">
            <a:avLst/>
          </a:prstGeom>
        </p:spPr>
        <p:txBody>
          <a:bodyPr vert="horz" wrap="square" lIns="0" tIns="26238" rIns="0" bIns="0" rtlCol="0">
            <a:spAutoFit/>
          </a:bodyPr>
          <a:lstStyle/>
          <a:p>
            <a:pPr marL="11661" marR="4664">
              <a:lnSpc>
                <a:spcPts val="1001"/>
              </a:lnSpc>
              <a:spcBef>
                <a:spcPts val="207"/>
              </a:spcBef>
            </a:pPr>
            <a:r>
              <a:rPr sz="1100" spc="-9" dirty="0">
                <a:latin typeface="Arial" panose="020B0604020202020204" pitchFamily="34" charset="0"/>
                <a:cs typeface="Arial" panose="020B0604020202020204" pitchFamily="34" charset="0"/>
              </a:rPr>
              <a:t>Le référent Handicap </a:t>
            </a:r>
            <a:r>
              <a:rPr sz="1100" spc="-9" dirty="0" err="1">
                <a:latin typeface="Arial" panose="020B0604020202020204" pitchFamily="34" charset="0"/>
                <a:cs typeface="Arial" panose="020B0604020202020204" pitchFamily="34" charset="0"/>
              </a:rPr>
              <a:t>entretient</a:t>
            </a:r>
            <a:r>
              <a:rPr sz="1100" spc="-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spc="-9" dirty="0" smtClean="0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fr-FR" sz="1100" spc="-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spc="-9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partenariat</a:t>
            </a:r>
            <a:r>
              <a:rPr sz="1100" spc="-9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1100" spc="-9" dirty="0">
                <a:latin typeface="Arial" panose="020B0604020202020204" pitchFamily="34" charset="0"/>
                <a:cs typeface="Arial" panose="020B0604020202020204" pitchFamily="34" charset="0"/>
              </a:rPr>
              <a:t>avec 4 interlocuteurs </a:t>
            </a:r>
            <a:r>
              <a:rPr sz="1100" spc="-9" dirty="0">
                <a:latin typeface="Arial MT"/>
                <a:cs typeface="Arial MT"/>
              </a:rPr>
              <a:t>: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6929100" y="1221574"/>
            <a:ext cx="2783662" cy="2772811"/>
          </a:xfrm>
          <a:prstGeom prst="rect">
            <a:avLst/>
          </a:prstGeom>
        </p:spPr>
        <p:txBody>
          <a:bodyPr vert="horz" wrap="square" lIns="0" tIns="25655" rIns="0" bIns="0" rtlCol="0">
            <a:spAutoFit/>
          </a:bodyPr>
          <a:lstStyle/>
          <a:p>
            <a:pPr marL="11661" marR="5248">
              <a:lnSpc>
                <a:spcPts val="1001"/>
              </a:lnSpc>
              <a:spcBef>
                <a:spcPts val="202"/>
              </a:spcBef>
            </a:pPr>
            <a:r>
              <a:rPr sz="1100" spc="-9" dirty="0">
                <a:latin typeface="Arial MT"/>
                <a:cs typeface="Arial MT"/>
              </a:rPr>
              <a:t>La coordinatrice de la mission handicap au  service de la vie universitaire </a:t>
            </a:r>
            <a:r>
              <a:rPr sz="900" spc="-5" dirty="0">
                <a:latin typeface="Arial MT"/>
                <a:cs typeface="Arial MT"/>
              </a:rPr>
              <a:t>:</a:t>
            </a:r>
            <a:endParaRPr sz="900" dirty="0">
              <a:latin typeface="Arial MT"/>
              <a:cs typeface="Arial MT"/>
            </a:endParaRPr>
          </a:p>
          <a:p>
            <a:pPr marL="43729">
              <a:spcBef>
                <a:spcPts val="647"/>
              </a:spcBef>
            </a:pPr>
            <a:r>
              <a:rPr sz="1300" dirty="0">
                <a:latin typeface="Wingdings"/>
                <a:cs typeface="Wingdings"/>
              </a:rPr>
              <a:t></a:t>
            </a:r>
            <a:r>
              <a:rPr sz="1300" spc="179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Arial MT"/>
                <a:cs typeface="Arial MT"/>
              </a:rPr>
              <a:t>:</a:t>
            </a:r>
            <a:r>
              <a:rPr sz="900" spc="-14" dirty="0">
                <a:latin typeface="Arial MT"/>
                <a:cs typeface="Arial MT"/>
              </a:rPr>
              <a:t> </a:t>
            </a:r>
            <a:r>
              <a:rPr sz="1100" spc="-5" dirty="0" smtClean="0">
                <a:latin typeface="Arial MT"/>
                <a:cs typeface="Arial MT"/>
                <a:hlinkClick r:id="rId2"/>
              </a:rPr>
              <a:t>svu-handicap@unistra.fr</a:t>
            </a:r>
            <a:endParaRPr lang="fr-FR" sz="1100" spc="-5" dirty="0" smtClean="0">
              <a:latin typeface="Arial MT"/>
              <a:cs typeface="Arial MT"/>
            </a:endParaRPr>
          </a:p>
          <a:p>
            <a:pPr marL="43729">
              <a:spcBef>
                <a:spcPts val="647"/>
              </a:spcBef>
            </a:pPr>
            <a:endParaRPr sz="1100" dirty="0">
              <a:latin typeface="Arial MT"/>
              <a:cs typeface="Arial MT"/>
            </a:endParaRPr>
          </a:p>
          <a:p>
            <a:pPr marL="11661">
              <a:spcBef>
                <a:spcPts val="666"/>
              </a:spcBef>
            </a:pPr>
            <a:r>
              <a:rPr sz="1100" b="1" spc="-9" dirty="0">
                <a:latin typeface="Arial MT"/>
                <a:cs typeface="Arial MT"/>
              </a:rPr>
              <a:t>La MDPH du Bas-Rhin :</a:t>
            </a:r>
          </a:p>
          <a:p>
            <a:pPr marL="43729">
              <a:spcBef>
                <a:spcPts val="647"/>
              </a:spcBef>
            </a:pPr>
            <a:r>
              <a:rPr sz="1300" dirty="0">
                <a:latin typeface="Wingdings"/>
                <a:cs typeface="Wingdings"/>
              </a:rPr>
              <a:t></a:t>
            </a:r>
            <a:r>
              <a:rPr sz="1300" spc="174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Arial MT"/>
                <a:cs typeface="Arial MT"/>
              </a:rPr>
              <a:t>:</a:t>
            </a:r>
            <a:r>
              <a:rPr sz="900" spc="-14" dirty="0">
                <a:latin typeface="Arial MT"/>
                <a:cs typeface="Arial MT"/>
              </a:rPr>
              <a:t> </a:t>
            </a:r>
            <a:r>
              <a:rPr sz="1100" spc="-5" dirty="0" smtClean="0">
                <a:latin typeface="Arial MT"/>
                <a:cs typeface="Arial MT"/>
                <a:hlinkClick r:id="rId3"/>
              </a:rPr>
              <a:t>accueil.mdph@bas-rhin.fr</a:t>
            </a:r>
            <a:endParaRPr lang="fr-FR" sz="1100" spc="-5" dirty="0" smtClean="0">
              <a:latin typeface="Arial MT"/>
              <a:cs typeface="Arial MT"/>
            </a:endParaRPr>
          </a:p>
          <a:p>
            <a:pPr marL="43729">
              <a:spcBef>
                <a:spcPts val="647"/>
              </a:spcBef>
            </a:pPr>
            <a:endParaRPr sz="1100" spc="-5" dirty="0">
              <a:latin typeface="Arial MT"/>
              <a:cs typeface="Arial MT"/>
            </a:endParaRPr>
          </a:p>
          <a:p>
            <a:pPr marL="11661">
              <a:spcBef>
                <a:spcPts val="643"/>
              </a:spcBef>
            </a:pPr>
            <a:r>
              <a:rPr sz="1100" b="1" spc="-9" dirty="0">
                <a:latin typeface="Arial MT"/>
                <a:cs typeface="Arial MT"/>
              </a:rPr>
              <a:t>L’AGEFIPH</a:t>
            </a:r>
            <a:r>
              <a:rPr sz="1100" spc="-9" dirty="0">
                <a:latin typeface="Arial MT"/>
                <a:cs typeface="Arial MT"/>
              </a:rPr>
              <a:t> visible sur le site </a:t>
            </a:r>
            <a:r>
              <a:rPr sz="1100" spc="-5" dirty="0" smtClean="0">
                <a:latin typeface="Arial MT"/>
                <a:cs typeface="Arial MT"/>
                <a:hlinkClick r:id="rId4"/>
              </a:rPr>
              <a:t>www.agefiph.fr</a:t>
            </a:r>
            <a:endParaRPr lang="fr-FR" sz="1100" spc="-5" dirty="0">
              <a:latin typeface="Arial MT"/>
              <a:cs typeface="Arial MT"/>
            </a:endParaRPr>
          </a:p>
          <a:p>
            <a:pPr marL="11661">
              <a:spcBef>
                <a:spcPts val="643"/>
              </a:spcBef>
            </a:pPr>
            <a:endParaRPr lang="fr-FR" sz="1100" b="1" spc="-5" dirty="0">
              <a:latin typeface="Arial MT"/>
              <a:cs typeface="Arial MT"/>
            </a:endParaRPr>
          </a:p>
          <a:p>
            <a:pPr marL="11661">
              <a:spcBef>
                <a:spcPts val="643"/>
              </a:spcBef>
            </a:pPr>
            <a:r>
              <a:rPr sz="1100" b="1" spc="-9" dirty="0" err="1" smtClean="0">
                <a:latin typeface="Arial MT"/>
                <a:cs typeface="Arial MT"/>
              </a:rPr>
              <a:t>L’association</a:t>
            </a:r>
            <a:r>
              <a:rPr sz="1100" b="1" spc="-9" dirty="0" smtClean="0">
                <a:latin typeface="Arial MT"/>
                <a:cs typeface="Arial MT"/>
              </a:rPr>
              <a:t> </a:t>
            </a:r>
            <a:r>
              <a:rPr sz="1100" b="1" spc="-9" dirty="0">
                <a:latin typeface="Arial MT"/>
                <a:cs typeface="Arial MT"/>
              </a:rPr>
              <a:t>ADAPEI </a:t>
            </a:r>
            <a:r>
              <a:rPr sz="1100" spc="-9" dirty="0">
                <a:latin typeface="Arial MT"/>
                <a:cs typeface="Arial MT"/>
              </a:rPr>
              <a:t>qui est le contact  local de l’AGEFIPH</a:t>
            </a:r>
          </a:p>
          <a:p>
            <a:pPr marL="11661">
              <a:spcBef>
                <a:spcPts val="643"/>
              </a:spcBef>
            </a:pPr>
            <a:r>
              <a:rPr sz="1300" dirty="0">
                <a:latin typeface="Wingdings"/>
                <a:cs typeface="Wingdings"/>
              </a:rPr>
              <a:t></a:t>
            </a:r>
            <a:r>
              <a:rPr sz="1300" spc="179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Arial MT"/>
                <a:cs typeface="Arial MT"/>
                <a:hlinkClick r:id="rId5"/>
              </a:rPr>
              <a:t>rhf.67-68@adapeipapillonsblancs.alsace</a:t>
            </a:r>
            <a:endParaRPr sz="1100" spc="-5" dirty="0">
              <a:latin typeface="Arial MT"/>
              <a:cs typeface="Arial MT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37661" y="253731"/>
            <a:ext cx="3024000" cy="1922554"/>
          </a:xfrm>
          <a:prstGeom prst="rect">
            <a:avLst/>
          </a:prstGeom>
        </p:spPr>
        <p:txBody>
          <a:bodyPr vert="horz" wrap="square" lIns="0" tIns="11661" rIns="0" bIns="0" rtlCol="0">
            <a:spAutoFit/>
          </a:bodyPr>
          <a:lstStyle/>
          <a:p>
            <a:pPr marL="11661" marR="4664" algn="ctr">
              <a:lnSpc>
                <a:spcPts val="1000"/>
              </a:lnSpc>
              <a:spcBef>
                <a:spcPts val="87"/>
              </a:spcBef>
            </a:pPr>
            <a:r>
              <a:rPr lang="fr-FR" sz="1200" b="1" dirty="0" smtClean="0">
                <a:solidFill>
                  <a:schemeClr val="bg1"/>
                </a:solidFill>
                <a:latin typeface="Arial"/>
                <a:cs typeface="Arial"/>
              </a:rPr>
              <a:t>IFSI IFAS </a:t>
            </a:r>
            <a:r>
              <a:rPr lang="fr-FR" sz="1200" b="1" dirty="0">
                <a:solidFill>
                  <a:schemeClr val="bg1"/>
                </a:solidFill>
                <a:latin typeface="Arial"/>
                <a:cs typeface="Arial"/>
              </a:rPr>
              <a:t>DE </a:t>
            </a:r>
            <a:r>
              <a:rPr lang="fr-FR" sz="1200" b="1" dirty="0" smtClean="0">
                <a:solidFill>
                  <a:schemeClr val="bg1"/>
                </a:solidFill>
                <a:latin typeface="Arial"/>
                <a:cs typeface="Arial"/>
              </a:rPr>
              <a:t>HAGUENAU</a:t>
            </a:r>
          </a:p>
          <a:p>
            <a:pPr marL="11661" marR="4664" algn="ctr">
              <a:lnSpc>
                <a:spcPts val="1000"/>
              </a:lnSpc>
              <a:spcBef>
                <a:spcPts val="87"/>
              </a:spcBef>
            </a:pPr>
            <a:endParaRPr lang="fr-FR" sz="11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marL="11661" marR="4664" algn="just">
              <a:lnSpc>
                <a:spcPts val="1000"/>
              </a:lnSpc>
              <a:spcBef>
                <a:spcPts val="87"/>
              </a:spcBef>
            </a:pPr>
            <a:r>
              <a:rPr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Tous</a:t>
            </a:r>
            <a:r>
              <a:rPr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les étages sont équipés de </a:t>
            </a:r>
            <a:r>
              <a:rPr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sanitaires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hommes 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/ femmes avec </a:t>
            </a:r>
            <a:r>
              <a:rPr sz="1100" dirty="0" err="1">
                <a:latin typeface="Arial" panose="020B0604020202020204" pitchFamily="34" charset="0"/>
                <a:cs typeface="Arial" panose="020B0604020202020204" pitchFamily="34" charset="0"/>
              </a:rPr>
              <a:t>accessibilité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aux 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personnes à mobilité réduite.  </a:t>
            </a:r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661" marR="4664" algn="just">
              <a:lnSpc>
                <a:spcPts val="1000"/>
              </a:lnSpc>
              <a:spcBef>
                <a:spcPts val="87"/>
              </a:spcBef>
            </a:pP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Un ascenseur dessert tous les étages.</a:t>
            </a:r>
          </a:p>
          <a:p>
            <a:pPr marL="11661" marR="4664" algn="just">
              <a:lnSpc>
                <a:spcPts val="1000"/>
              </a:lnSpc>
              <a:spcBef>
                <a:spcPts val="87"/>
              </a:spcBef>
            </a:pP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Le sous-sol dispose d’un garage à </a:t>
            </a:r>
            <a:r>
              <a:rPr sz="1100" dirty="0" err="1">
                <a:latin typeface="Arial" panose="020B0604020202020204" pitchFamily="34" charset="0"/>
                <a:cs typeface="Arial" panose="020B0604020202020204" pitchFamily="34" charset="0"/>
              </a:rPr>
              <a:t>vélo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dirty="0" err="1">
                <a:latin typeface="Arial" panose="020B0604020202020204" pitchFamily="34" charset="0"/>
                <a:cs typeface="Arial" panose="020B0604020202020204" pitchFamily="34" charset="0"/>
              </a:rPr>
              <a:t>sécurisé</a:t>
            </a:r>
            <a:r>
              <a:rPr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vestiaires et de nombreuses possibilités de </a:t>
            </a:r>
            <a:r>
              <a:rPr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rangements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661" marR="4664" algn="just">
              <a:lnSpc>
                <a:spcPts val="1000"/>
              </a:lnSpc>
              <a:spcBef>
                <a:spcPts val="87"/>
              </a:spcBef>
            </a:pPr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661" marR="4664" algn="just">
              <a:lnSpc>
                <a:spcPts val="1000"/>
              </a:lnSpc>
              <a:spcBef>
                <a:spcPts val="87"/>
              </a:spcBef>
            </a:pP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L’ IFSI est situé à 12 minutes à pied de la </a:t>
            </a:r>
            <a:r>
              <a:rPr sz="1100" dirty="0" err="1">
                <a:latin typeface="Arial" panose="020B0604020202020204" pitchFamily="34" charset="0"/>
                <a:cs typeface="Arial" panose="020B0604020202020204" pitchFamily="34" charset="0"/>
              </a:rPr>
              <a:t>gare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661" marR="4664" algn="just">
              <a:lnSpc>
                <a:spcPts val="1000"/>
              </a:lnSpc>
              <a:spcBef>
                <a:spcPts val="87"/>
              </a:spcBef>
            </a:pP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et à 7 minutes du centre-ville. </a:t>
            </a:r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661" marR="4664" algn="just">
              <a:lnSpc>
                <a:spcPts val="1000"/>
              </a:lnSpc>
              <a:spcBef>
                <a:spcPts val="87"/>
              </a:spcBef>
            </a:pPr>
            <a:r>
              <a:rPr sz="1100" dirty="0" err="1">
                <a:latin typeface="Arial" panose="020B0604020202020204" pitchFamily="34" charset="0"/>
                <a:cs typeface="Arial" panose="020B0604020202020204" pitchFamily="34" charset="0"/>
              </a:rPr>
              <a:t>Une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 ligne de BUS est prévue pour relier la ville, </a:t>
            </a:r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661" marR="4664" algn="just">
              <a:lnSpc>
                <a:spcPts val="1000"/>
              </a:lnSpc>
              <a:spcBef>
                <a:spcPts val="87"/>
              </a:spcBef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les Instituts </a:t>
            </a:r>
            <a:r>
              <a:rPr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et </a:t>
            </a:r>
            <a:r>
              <a:rPr sz="1100" dirty="0">
                <a:latin typeface="Arial" panose="020B0604020202020204" pitchFamily="34" charset="0"/>
                <a:cs typeface="Arial" panose="020B0604020202020204" pitchFamily="34" charset="0"/>
              </a:rPr>
              <a:t>le Centre Hospitalier.</a:t>
            </a:r>
          </a:p>
        </p:txBody>
      </p:sp>
      <p:pic>
        <p:nvPicPr>
          <p:cNvPr id="34" name="object 3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61462" y="6210411"/>
            <a:ext cx="253191" cy="350408"/>
          </a:xfrm>
          <a:prstGeom prst="rect">
            <a:avLst/>
          </a:prstGeom>
        </p:spPr>
      </p:pic>
      <p:sp>
        <p:nvSpPr>
          <p:cNvPr id="38" name="Rectangle 37"/>
          <p:cNvSpPr/>
          <p:nvPr/>
        </p:nvSpPr>
        <p:spPr>
          <a:xfrm>
            <a:off x="361460" y="2131873"/>
            <a:ext cx="3024000" cy="3629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sz="12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fr-FR" sz="1200" b="1" dirty="0" smtClean="0">
                <a:solidFill>
                  <a:schemeClr val="bg1"/>
                </a:solidFill>
                <a:latin typeface="Arial"/>
                <a:cs typeface="Arial"/>
              </a:rPr>
              <a:t>IFAS </a:t>
            </a:r>
            <a:r>
              <a:rPr lang="fr-FR" sz="1200" b="1" dirty="0" smtClean="0">
                <a:solidFill>
                  <a:schemeClr val="bg1"/>
                </a:solidFill>
                <a:latin typeface="Arial"/>
                <a:cs typeface="Arial"/>
              </a:rPr>
              <a:t>DE </a:t>
            </a:r>
            <a:r>
              <a:rPr lang="fr-FR" sz="1200" b="1" dirty="0" smtClean="0">
                <a:solidFill>
                  <a:schemeClr val="bg1"/>
                </a:solidFill>
                <a:latin typeface="Arial"/>
                <a:cs typeface="Arial"/>
              </a:rPr>
              <a:t>WISSEMBOURG</a:t>
            </a:r>
          </a:p>
          <a:p>
            <a:pPr algn="ctr">
              <a:lnSpc>
                <a:spcPts val="1320"/>
              </a:lnSpc>
            </a:pPr>
            <a:endParaRPr lang="fr-FR" sz="11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algn="just">
              <a:lnSpc>
                <a:spcPts val="1320"/>
              </a:lnSpc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L’Institut 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de Formation Aide Soignant du Centre Hospitalier Intercommunal de Wissembourg est localisé au sein du Centre Hospitalier Intercommunal de Wissembourg.     </a:t>
            </a:r>
          </a:p>
          <a:p>
            <a:pPr algn="just">
              <a:lnSpc>
                <a:spcPts val="1320"/>
              </a:lnSpc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La composition des locaux : </a:t>
            </a:r>
          </a:p>
          <a:p>
            <a:pPr algn="just">
              <a:lnSpc>
                <a:spcPts val="1320"/>
              </a:lnSpc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• Une salle de cours et de travaux en groupes • Un centre de documentation  </a:t>
            </a:r>
          </a:p>
          <a:p>
            <a:pPr algn="just">
              <a:lnSpc>
                <a:spcPts val="1320"/>
              </a:lnSpc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• Un espace informatique </a:t>
            </a:r>
          </a:p>
          <a:p>
            <a:pPr algn="just">
              <a:lnSpc>
                <a:spcPts val="1320"/>
              </a:lnSpc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• Une salle de travaux pratiques </a:t>
            </a:r>
          </a:p>
          <a:p>
            <a:pPr algn="just">
              <a:lnSpc>
                <a:spcPts val="1320"/>
              </a:lnSpc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• Un espace de convivialité   </a:t>
            </a:r>
          </a:p>
          <a:p>
            <a:pPr algn="just">
              <a:lnSpc>
                <a:spcPts val="1320"/>
              </a:lnSpc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La promotion : 1 promotion de 30 élèves aides–soignants qui peuvent être en cursus partiel ou cursus complet     </a:t>
            </a:r>
          </a:p>
          <a:p>
            <a:pPr algn="just">
              <a:lnSpc>
                <a:spcPts val="1320"/>
              </a:lnSpc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Les aménagements de l’IFAS : </a:t>
            </a:r>
          </a:p>
          <a:p>
            <a:pPr algn="just">
              <a:lnSpc>
                <a:spcPts val="1320"/>
              </a:lnSpc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• Des chambres  rénovées à disposition des  élèves  </a:t>
            </a:r>
          </a:p>
          <a:p>
            <a:pPr algn="just">
              <a:lnSpc>
                <a:spcPts val="1320"/>
              </a:lnSpc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• Un parking situé à proximité de l’IFAS </a:t>
            </a:r>
          </a:p>
          <a:p>
            <a:pPr algn="just">
              <a:lnSpc>
                <a:spcPts val="1320"/>
              </a:lnSpc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• Un local à vélo 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sécurisé</a:t>
            </a:r>
            <a:endParaRPr lang="fr-F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632187" y="160026"/>
            <a:ext cx="3024000" cy="1759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000"/>
              </a:lnSpc>
            </a:pP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Les repas : </a:t>
            </a:r>
            <a:endParaRPr lang="fr-F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Restaurant du personnel du Centre Hospitalier Intercommunal de Wissembourg.  </a:t>
            </a:r>
            <a:endParaRPr lang="fr-F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• Au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sein de l’Institut : possibilité de réchauffer ses plats • Plats du jour et boulangeries  à proximité   </a:t>
            </a:r>
            <a:endParaRPr lang="fr-F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vie à Wissembourg : </a:t>
            </a:r>
            <a:endParaRPr lang="fr-F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Proximité immédiate de l’Allemagne </a:t>
            </a:r>
            <a:endParaRPr lang="fr-F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Office du tourisme  </a:t>
            </a:r>
            <a:endParaRPr lang="fr-F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Randonnée </a:t>
            </a:r>
            <a:endParaRPr lang="fr-F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Animations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culturelles tout au long de l’année </a:t>
            </a:r>
            <a:endParaRPr lang="fr-F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Environnement verdoyant </a:t>
            </a:r>
          </a:p>
        </p:txBody>
      </p:sp>
    </p:spTree>
    <p:extLst>
      <p:ext uri="{BB962C8B-B14F-4D97-AF65-F5344CB8AC3E}">
        <p14:creationId xmlns:p14="http://schemas.microsoft.com/office/powerpoint/2010/main" val="3632804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</TotalTime>
  <Words>716</Words>
  <Application>Microsoft Office PowerPoint</Application>
  <PresentationFormat>Format A4 (210 x 297 mm)</PresentationFormat>
  <Paragraphs>97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Office Theme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coralie.pf@orange.fr</dc:creator>
  <cp:lastModifiedBy>Gendner Isabelle</cp:lastModifiedBy>
  <cp:revision>29</cp:revision>
  <dcterms:created xsi:type="dcterms:W3CDTF">2023-09-21T09:46:11Z</dcterms:created>
  <dcterms:modified xsi:type="dcterms:W3CDTF">2024-10-25T15:44:46Z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2023-03-09T00:00:00Z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2023-09-21T00:00:00Z</vt:filetime>
  </property>
</Properties>
</file>