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9906000" cy="6858000" type="A4"/>
  <p:notesSz cx="9925050" cy="67929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843" y="-8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42950" y="2125980"/>
            <a:ext cx="84201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485900" y="3840480"/>
            <a:ext cx="69342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95300" y="1577340"/>
            <a:ext cx="430911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01590" y="1577340"/>
            <a:ext cx="430911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10/25/2024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10/25/2024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10/25/2024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906000" cy="6858000"/>
          </a:xfrm>
          <a:custGeom>
            <a:avLst/>
            <a:gdLst/>
            <a:ahLst/>
            <a:cxnLst/>
            <a:rect l="l" t="t" r="r" b="b"/>
            <a:pathLst>
              <a:path w="9906000" h="6858000">
                <a:moveTo>
                  <a:pt x="9906000" y="0"/>
                </a:moveTo>
                <a:lnTo>
                  <a:pt x="0" y="0"/>
                </a:lnTo>
                <a:lnTo>
                  <a:pt x="0" y="6858000"/>
                </a:lnTo>
                <a:lnTo>
                  <a:pt x="9906000" y="6858000"/>
                </a:lnTo>
                <a:lnTo>
                  <a:pt x="9906000" y="0"/>
                </a:lnTo>
                <a:close/>
              </a:path>
            </a:pathLst>
          </a:custGeom>
          <a:solidFill>
            <a:srgbClr val="FB7B0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95300" y="274320"/>
            <a:ext cx="89154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95300" y="1577340"/>
            <a:ext cx="89154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368040" y="6377940"/>
            <a:ext cx="31699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95300" y="6377940"/>
            <a:ext cx="22783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132320" y="6377940"/>
            <a:ext cx="22783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9.png"/><Relationship Id="rId18" Type="http://schemas.openxmlformats.org/officeDocument/2006/relationships/image" Target="../media/image14.png"/><Relationship Id="rId3" Type="http://schemas.openxmlformats.org/officeDocument/2006/relationships/image" Target="../media/image2.png"/><Relationship Id="rId7" Type="http://schemas.openxmlformats.org/officeDocument/2006/relationships/image" Target="../media/image3.jpg"/><Relationship Id="rId12" Type="http://schemas.openxmlformats.org/officeDocument/2006/relationships/image" Target="../media/image8.jpg"/><Relationship Id="rId17" Type="http://schemas.openxmlformats.org/officeDocument/2006/relationships/image" Target="../media/image13.png"/><Relationship Id="rId2" Type="http://schemas.openxmlformats.org/officeDocument/2006/relationships/image" Target="../media/image1.png"/><Relationship Id="rId16" Type="http://schemas.openxmlformats.org/officeDocument/2006/relationships/image" Target="../media/image12.png"/><Relationship Id="rId20" Type="http://schemas.openxmlformats.org/officeDocument/2006/relationships/image" Target="../media/image16.png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www.ifsi-ifas-chna.fr/" TargetMode="External"/><Relationship Id="rId11" Type="http://schemas.openxmlformats.org/officeDocument/2006/relationships/image" Target="../media/image7.jpg"/><Relationship Id="rId5" Type="http://schemas.openxmlformats.org/officeDocument/2006/relationships/hyperlink" Target="http://www.ch-wissembourg.fr/" TargetMode="External"/><Relationship Id="rId15" Type="http://schemas.openxmlformats.org/officeDocument/2006/relationships/image" Target="../media/image11.png"/><Relationship Id="rId10" Type="http://schemas.openxmlformats.org/officeDocument/2006/relationships/image" Target="../media/image6.png"/><Relationship Id="rId19" Type="http://schemas.openxmlformats.org/officeDocument/2006/relationships/image" Target="../media/image15.jpg"/><Relationship Id="rId4" Type="http://schemas.openxmlformats.org/officeDocument/2006/relationships/hyperlink" Target="mailto:ifas@ch-wissembourg.fr" TargetMode="External"/><Relationship Id="rId9" Type="http://schemas.openxmlformats.org/officeDocument/2006/relationships/image" Target="../media/image5.png"/><Relationship Id="rId1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624319" y="3026410"/>
            <a:ext cx="3281679" cy="3830954"/>
            <a:chOff x="6624319" y="3026410"/>
            <a:chExt cx="3281679" cy="3830954"/>
          </a:xfrm>
        </p:grpSpPr>
        <p:sp>
          <p:nvSpPr>
            <p:cNvPr id="3" name="object 3"/>
            <p:cNvSpPr/>
            <p:nvPr/>
          </p:nvSpPr>
          <p:spPr>
            <a:xfrm>
              <a:off x="6631939" y="3026410"/>
              <a:ext cx="3274060" cy="3830954"/>
            </a:xfrm>
            <a:custGeom>
              <a:avLst/>
              <a:gdLst/>
              <a:ahLst/>
              <a:cxnLst/>
              <a:rect l="l" t="t" r="r" b="b"/>
              <a:pathLst>
                <a:path w="3274059" h="3830954">
                  <a:moveTo>
                    <a:pt x="3274059" y="0"/>
                  </a:moveTo>
                  <a:lnTo>
                    <a:pt x="3202939" y="1904"/>
                  </a:lnTo>
                  <a:lnTo>
                    <a:pt x="3160394" y="4444"/>
                  </a:lnTo>
                  <a:lnTo>
                    <a:pt x="3117850" y="7619"/>
                  </a:lnTo>
                  <a:lnTo>
                    <a:pt x="3032759" y="15239"/>
                  </a:lnTo>
                  <a:lnTo>
                    <a:pt x="2990850" y="20319"/>
                  </a:lnTo>
                  <a:lnTo>
                    <a:pt x="2948304" y="26035"/>
                  </a:lnTo>
                  <a:lnTo>
                    <a:pt x="2865119" y="38735"/>
                  </a:lnTo>
                  <a:lnTo>
                    <a:pt x="2823209" y="46354"/>
                  </a:lnTo>
                  <a:lnTo>
                    <a:pt x="2781934" y="54610"/>
                  </a:lnTo>
                  <a:lnTo>
                    <a:pt x="2700019" y="72389"/>
                  </a:lnTo>
                  <a:lnTo>
                    <a:pt x="2658744" y="82550"/>
                  </a:lnTo>
                  <a:lnTo>
                    <a:pt x="2578100" y="104139"/>
                  </a:lnTo>
                  <a:lnTo>
                    <a:pt x="2497454" y="128269"/>
                  </a:lnTo>
                  <a:lnTo>
                    <a:pt x="2417444" y="154939"/>
                  </a:lnTo>
                  <a:lnTo>
                    <a:pt x="2378075" y="168910"/>
                  </a:lnTo>
                  <a:lnTo>
                    <a:pt x="2338704" y="183514"/>
                  </a:lnTo>
                  <a:lnTo>
                    <a:pt x="2299969" y="198754"/>
                  </a:lnTo>
                  <a:lnTo>
                    <a:pt x="2260600" y="214629"/>
                  </a:lnTo>
                  <a:lnTo>
                    <a:pt x="2222500" y="231139"/>
                  </a:lnTo>
                  <a:lnTo>
                    <a:pt x="2183764" y="248285"/>
                  </a:lnTo>
                  <a:lnTo>
                    <a:pt x="2107564" y="283844"/>
                  </a:lnTo>
                  <a:lnTo>
                    <a:pt x="2069464" y="302894"/>
                  </a:lnTo>
                  <a:lnTo>
                    <a:pt x="2032000" y="321944"/>
                  </a:lnTo>
                  <a:lnTo>
                    <a:pt x="1994534" y="341629"/>
                  </a:lnTo>
                  <a:lnTo>
                    <a:pt x="1957704" y="361950"/>
                  </a:lnTo>
                  <a:lnTo>
                    <a:pt x="1884044" y="403860"/>
                  </a:lnTo>
                  <a:lnTo>
                    <a:pt x="1811654" y="448310"/>
                  </a:lnTo>
                  <a:lnTo>
                    <a:pt x="1739900" y="494664"/>
                  </a:lnTo>
                  <a:lnTo>
                    <a:pt x="1704975" y="518794"/>
                  </a:lnTo>
                  <a:lnTo>
                    <a:pt x="1669414" y="542925"/>
                  </a:lnTo>
                  <a:lnTo>
                    <a:pt x="1635125" y="568325"/>
                  </a:lnTo>
                  <a:lnTo>
                    <a:pt x="1600200" y="593725"/>
                  </a:lnTo>
                  <a:lnTo>
                    <a:pt x="1565909" y="619759"/>
                  </a:lnTo>
                  <a:lnTo>
                    <a:pt x="1498600" y="673100"/>
                  </a:lnTo>
                  <a:lnTo>
                    <a:pt x="1464944" y="700404"/>
                  </a:lnTo>
                  <a:lnTo>
                    <a:pt x="1431925" y="728344"/>
                  </a:lnTo>
                  <a:lnTo>
                    <a:pt x="1398904" y="756919"/>
                  </a:lnTo>
                  <a:lnTo>
                    <a:pt x="1366519" y="785494"/>
                  </a:lnTo>
                  <a:lnTo>
                    <a:pt x="1334134" y="815339"/>
                  </a:lnTo>
                  <a:lnTo>
                    <a:pt x="1301750" y="844550"/>
                  </a:lnTo>
                  <a:lnTo>
                    <a:pt x="1270000" y="875029"/>
                  </a:lnTo>
                  <a:lnTo>
                    <a:pt x="1238884" y="905509"/>
                  </a:lnTo>
                  <a:lnTo>
                    <a:pt x="1177289" y="968375"/>
                  </a:lnTo>
                  <a:lnTo>
                    <a:pt x="1116329" y="1033144"/>
                  </a:lnTo>
                  <a:lnTo>
                    <a:pt x="1086484" y="1066164"/>
                  </a:lnTo>
                  <a:lnTo>
                    <a:pt x="1057275" y="1099184"/>
                  </a:lnTo>
                  <a:lnTo>
                    <a:pt x="998854" y="1167764"/>
                  </a:lnTo>
                  <a:lnTo>
                    <a:pt x="942339" y="1236979"/>
                  </a:lnTo>
                  <a:lnTo>
                    <a:pt x="914400" y="1272539"/>
                  </a:lnTo>
                  <a:lnTo>
                    <a:pt x="859789" y="1344929"/>
                  </a:lnTo>
                  <a:lnTo>
                    <a:pt x="833119" y="1381759"/>
                  </a:lnTo>
                  <a:lnTo>
                    <a:pt x="807084" y="1418589"/>
                  </a:lnTo>
                  <a:lnTo>
                    <a:pt x="781050" y="1456054"/>
                  </a:lnTo>
                  <a:lnTo>
                    <a:pt x="755014" y="1494154"/>
                  </a:lnTo>
                  <a:lnTo>
                    <a:pt x="729614" y="1532254"/>
                  </a:lnTo>
                  <a:lnTo>
                    <a:pt x="680084" y="1609725"/>
                  </a:lnTo>
                  <a:lnTo>
                    <a:pt x="655954" y="1649095"/>
                  </a:lnTo>
                  <a:lnTo>
                    <a:pt x="631825" y="1689100"/>
                  </a:lnTo>
                  <a:lnTo>
                    <a:pt x="585469" y="1769745"/>
                  </a:lnTo>
                  <a:lnTo>
                    <a:pt x="562609" y="1810384"/>
                  </a:lnTo>
                  <a:lnTo>
                    <a:pt x="540384" y="1851659"/>
                  </a:lnTo>
                  <a:lnTo>
                    <a:pt x="518794" y="1892934"/>
                  </a:lnTo>
                  <a:lnTo>
                    <a:pt x="497204" y="1934845"/>
                  </a:lnTo>
                  <a:lnTo>
                    <a:pt x="476250" y="1976754"/>
                  </a:lnTo>
                  <a:lnTo>
                    <a:pt x="455294" y="2019300"/>
                  </a:lnTo>
                  <a:lnTo>
                    <a:pt x="434975" y="2062479"/>
                  </a:lnTo>
                  <a:lnTo>
                    <a:pt x="415289" y="2105660"/>
                  </a:lnTo>
                  <a:lnTo>
                    <a:pt x="395604" y="2149475"/>
                  </a:lnTo>
                  <a:lnTo>
                    <a:pt x="376554" y="2193290"/>
                  </a:lnTo>
                  <a:lnTo>
                    <a:pt x="339725" y="2281554"/>
                  </a:lnTo>
                  <a:lnTo>
                    <a:pt x="321944" y="2326640"/>
                  </a:lnTo>
                  <a:lnTo>
                    <a:pt x="287654" y="2416810"/>
                  </a:lnTo>
                  <a:lnTo>
                    <a:pt x="271144" y="2462529"/>
                  </a:lnTo>
                  <a:lnTo>
                    <a:pt x="239394" y="2554604"/>
                  </a:lnTo>
                  <a:lnTo>
                    <a:pt x="224154" y="2601595"/>
                  </a:lnTo>
                  <a:lnTo>
                    <a:pt x="194944" y="2694940"/>
                  </a:lnTo>
                  <a:lnTo>
                    <a:pt x="154939" y="2837815"/>
                  </a:lnTo>
                  <a:lnTo>
                    <a:pt x="130809" y="2934970"/>
                  </a:lnTo>
                  <a:lnTo>
                    <a:pt x="119379" y="2983229"/>
                  </a:lnTo>
                  <a:lnTo>
                    <a:pt x="97789" y="3081654"/>
                  </a:lnTo>
                  <a:lnTo>
                    <a:pt x="87629" y="3130550"/>
                  </a:lnTo>
                  <a:lnTo>
                    <a:pt x="78104" y="3180715"/>
                  </a:lnTo>
                  <a:lnTo>
                    <a:pt x="60325" y="3280410"/>
                  </a:lnTo>
                  <a:lnTo>
                    <a:pt x="52069" y="3330575"/>
                  </a:lnTo>
                  <a:lnTo>
                    <a:pt x="45084" y="3381375"/>
                  </a:lnTo>
                  <a:lnTo>
                    <a:pt x="37464" y="3432175"/>
                  </a:lnTo>
                  <a:lnTo>
                    <a:pt x="24764" y="3533775"/>
                  </a:lnTo>
                  <a:lnTo>
                    <a:pt x="14604" y="3637279"/>
                  </a:lnTo>
                  <a:lnTo>
                    <a:pt x="5714" y="3740785"/>
                  </a:lnTo>
                  <a:lnTo>
                    <a:pt x="0" y="3830954"/>
                  </a:lnTo>
                  <a:lnTo>
                    <a:pt x="1595119" y="3830954"/>
                  </a:lnTo>
                  <a:lnTo>
                    <a:pt x="1598929" y="3795394"/>
                  </a:lnTo>
                  <a:lnTo>
                    <a:pt x="1605279" y="3743960"/>
                  </a:lnTo>
                  <a:lnTo>
                    <a:pt x="1612900" y="3693794"/>
                  </a:lnTo>
                  <a:lnTo>
                    <a:pt x="1621154" y="3642994"/>
                  </a:lnTo>
                  <a:lnTo>
                    <a:pt x="1630679" y="3593465"/>
                  </a:lnTo>
                  <a:lnTo>
                    <a:pt x="1652269" y="3495040"/>
                  </a:lnTo>
                  <a:lnTo>
                    <a:pt x="1664334" y="3446779"/>
                  </a:lnTo>
                  <a:lnTo>
                    <a:pt x="1677669" y="3398519"/>
                  </a:lnTo>
                  <a:lnTo>
                    <a:pt x="1691639" y="3351529"/>
                  </a:lnTo>
                  <a:lnTo>
                    <a:pt x="1706244" y="3304540"/>
                  </a:lnTo>
                  <a:lnTo>
                    <a:pt x="1722119" y="3258185"/>
                  </a:lnTo>
                  <a:lnTo>
                    <a:pt x="1738629" y="3212465"/>
                  </a:lnTo>
                  <a:lnTo>
                    <a:pt x="1755775" y="3166745"/>
                  </a:lnTo>
                  <a:lnTo>
                    <a:pt x="1774189" y="3122295"/>
                  </a:lnTo>
                  <a:lnTo>
                    <a:pt x="1793239" y="3078479"/>
                  </a:lnTo>
                  <a:lnTo>
                    <a:pt x="1812925" y="3034665"/>
                  </a:lnTo>
                  <a:lnTo>
                    <a:pt x="1854834" y="2949575"/>
                  </a:lnTo>
                  <a:lnTo>
                    <a:pt x="1877059" y="2908300"/>
                  </a:lnTo>
                  <a:lnTo>
                    <a:pt x="1899919" y="2867660"/>
                  </a:lnTo>
                  <a:lnTo>
                    <a:pt x="1923414" y="2827020"/>
                  </a:lnTo>
                  <a:lnTo>
                    <a:pt x="1947544" y="2787650"/>
                  </a:lnTo>
                  <a:lnTo>
                    <a:pt x="1972944" y="2748915"/>
                  </a:lnTo>
                  <a:lnTo>
                    <a:pt x="1998344" y="2710815"/>
                  </a:lnTo>
                  <a:lnTo>
                    <a:pt x="2025014" y="2673350"/>
                  </a:lnTo>
                  <a:lnTo>
                    <a:pt x="2052319" y="2637154"/>
                  </a:lnTo>
                  <a:lnTo>
                    <a:pt x="2079625" y="2601595"/>
                  </a:lnTo>
                  <a:lnTo>
                    <a:pt x="2108200" y="2566035"/>
                  </a:lnTo>
                  <a:lnTo>
                    <a:pt x="2166619" y="2498725"/>
                  </a:lnTo>
                  <a:lnTo>
                    <a:pt x="2197100" y="2466340"/>
                  </a:lnTo>
                  <a:lnTo>
                    <a:pt x="2228214" y="2434590"/>
                  </a:lnTo>
                  <a:lnTo>
                    <a:pt x="2259329" y="2404110"/>
                  </a:lnTo>
                  <a:lnTo>
                    <a:pt x="2291714" y="2373629"/>
                  </a:lnTo>
                  <a:lnTo>
                    <a:pt x="2324100" y="2345054"/>
                  </a:lnTo>
                  <a:lnTo>
                    <a:pt x="2357119" y="2316479"/>
                  </a:lnTo>
                  <a:lnTo>
                    <a:pt x="2391409" y="2289175"/>
                  </a:lnTo>
                  <a:lnTo>
                    <a:pt x="2425700" y="2263140"/>
                  </a:lnTo>
                  <a:lnTo>
                    <a:pt x="2459989" y="2237740"/>
                  </a:lnTo>
                  <a:lnTo>
                    <a:pt x="2495550" y="2213610"/>
                  </a:lnTo>
                  <a:lnTo>
                    <a:pt x="2531109" y="2190115"/>
                  </a:lnTo>
                  <a:lnTo>
                    <a:pt x="2567304" y="2167890"/>
                  </a:lnTo>
                  <a:lnTo>
                    <a:pt x="2604134" y="2146300"/>
                  </a:lnTo>
                  <a:lnTo>
                    <a:pt x="2641600" y="2125979"/>
                  </a:lnTo>
                  <a:lnTo>
                    <a:pt x="2679064" y="2106929"/>
                  </a:lnTo>
                  <a:lnTo>
                    <a:pt x="2717164" y="2088514"/>
                  </a:lnTo>
                  <a:lnTo>
                    <a:pt x="2755900" y="2071370"/>
                  </a:lnTo>
                  <a:lnTo>
                    <a:pt x="2794634" y="2055495"/>
                  </a:lnTo>
                  <a:lnTo>
                    <a:pt x="2834004" y="2040254"/>
                  </a:lnTo>
                  <a:lnTo>
                    <a:pt x="2873375" y="2026284"/>
                  </a:lnTo>
                  <a:lnTo>
                    <a:pt x="2913379" y="2013584"/>
                  </a:lnTo>
                  <a:lnTo>
                    <a:pt x="2954019" y="2002154"/>
                  </a:lnTo>
                  <a:lnTo>
                    <a:pt x="2994659" y="1991359"/>
                  </a:lnTo>
                  <a:lnTo>
                    <a:pt x="3035934" y="1982470"/>
                  </a:lnTo>
                  <a:lnTo>
                    <a:pt x="3077209" y="1974214"/>
                  </a:lnTo>
                  <a:lnTo>
                    <a:pt x="3119119" y="1967229"/>
                  </a:lnTo>
                  <a:lnTo>
                    <a:pt x="3161029" y="1961514"/>
                  </a:lnTo>
                  <a:lnTo>
                    <a:pt x="3203575" y="1957070"/>
                  </a:lnTo>
                  <a:lnTo>
                    <a:pt x="3246119" y="1953895"/>
                  </a:lnTo>
                  <a:lnTo>
                    <a:pt x="3274059" y="1952625"/>
                  </a:lnTo>
                  <a:lnTo>
                    <a:pt x="3274059" y="0"/>
                  </a:lnTo>
                  <a:close/>
                </a:path>
              </a:pathLst>
            </a:custGeom>
            <a:solidFill>
              <a:srgbClr val="FADD1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624319" y="3804920"/>
              <a:ext cx="1303655" cy="1604010"/>
            </a:xfrm>
            <a:custGeom>
              <a:avLst/>
              <a:gdLst/>
              <a:ahLst/>
              <a:cxnLst/>
              <a:rect l="l" t="t" r="r" b="b"/>
              <a:pathLst>
                <a:path w="1303654" h="1604010">
                  <a:moveTo>
                    <a:pt x="167004" y="1343659"/>
                  </a:moveTo>
                  <a:lnTo>
                    <a:pt x="191770" y="1375409"/>
                  </a:lnTo>
                  <a:lnTo>
                    <a:pt x="217170" y="1405254"/>
                  </a:lnTo>
                  <a:lnTo>
                    <a:pt x="244475" y="1433194"/>
                  </a:lnTo>
                  <a:lnTo>
                    <a:pt x="272414" y="1459229"/>
                  </a:lnTo>
                  <a:lnTo>
                    <a:pt x="429259" y="1562734"/>
                  </a:lnTo>
                  <a:lnTo>
                    <a:pt x="495300" y="1586864"/>
                  </a:lnTo>
                  <a:lnTo>
                    <a:pt x="564514" y="1604009"/>
                  </a:lnTo>
                  <a:lnTo>
                    <a:pt x="167004" y="1343659"/>
                  </a:lnTo>
                  <a:close/>
                </a:path>
                <a:path w="1303654" h="1604010">
                  <a:moveTo>
                    <a:pt x="46989" y="1104264"/>
                  </a:moveTo>
                  <a:lnTo>
                    <a:pt x="57784" y="1136014"/>
                  </a:lnTo>
                  <a:lnTo>
                    <a:pt x="63500" y="1151254"/>
                  </a:lnTo>
                  <a:lnTo>
                    <a:pt x="69850" y="1166494"/>
                  </a:lnTo>
                  <a:lnTo>
                    <a:pt x="737234" y="1602739"/>
                  </a:lnTo>
                  <a:lnTo>
                    <a:pt x="778509" y="1595119"/>
                  </a:lnTo>
                  <a:lnTo>
                    <a:pt x="791845" y="1591309"/>
                  </a:lnTo>
                  <a:lnTo>
                    <a:pt x="46989" y="1104264"/>
                  </a:lnTo>
                  <a:close/>
                </a:path>
                <a:path w="1303654" h="1604010">
                  <a:moveTo>
                    <a:pt x="6350" y="916939"/>
                  </a:moveTo>
                  <a:lnTo>
                    <a:pt x="9525" y="943609"/>
                  </a:lnTo>
                  <a:lnTo>
                    <a:pt x="11429" y="956309"/>
                  </a:lnTo>
                  <a:lnTo>
                    <a:pt x="14604" y="969644"/>
                  </a:lnTo>
                  <a:lnTo>
                    <a:pt x="899159" y="1548764"/>
                  </a:lnTo>
                  <a:lnTo>
                    <a:pt x="909954" y="1544319"/>
                  </a:lnTo>
                  <a:lnTo>
                    <a:pt x="939164" y="1527809"/>
                  </a:lnTo>
                  <a:lnTo>
                    <a:pt x="6350" y="916939"/>
                  </a:lnTo>
                  <a:close/>
                </a:path>
                <a:path w="1303654" h="1604010">
                  <a:moveTo>
                    <a:pt x="1270" y="752474"/>
                  </a:moveTo>
                  <a:lnTo>
                    <a:pt x="634" y="763904"/>
                  </a:lnTo>
                  <a:lnTo>
                    <a:pt x="634" y="775969"/>
                  </a:lnTo>
                  <a:lnTo>
                    <a:pt x="0" y="800099"/>
                  </a:lnTo>
                  <a:lnTo>
                    <a:pt x="1021079" y="1468119"/>
                  </a:lnTo>
                  <a:lnTo>
                    <a:pt x="1036320" y="1454784"/>
                  </a:lnTo>
                  <a:lnTo>
                    <a:pt x="1051559" y="1440814"/>
                  </a:lnTo>
                  <a:lnTo>
                    <a:pt x="1270" y="752474"/>
                  </a:lnTo>
                  <a:close/>
                </a:path>
                <a:path w="1303654" h="1604010">
                  <a:moveTo>
                    <a:pt x="19684" y="604519"/>
                  </a:moveTo>
                  <a:lnTo>
                    <a:pt x="15239" y="625474"/>
                  </a:lnTo>
                  <a:lnTo>
                    <a:pt x="11429" y="647064"/>
                  </a:lnTo>
                  <a:lnTo>
                    <a:pt x="1115059" y="1369694"/>
                  </a:lnTo>
                  <a:lnTo>
                    <a:pt x="1121409" y="1362074"/>
                  </a:lnTo>
                  <a:lnTo>
                    <a:pt x="1139189" y="1337309"/>
                  </a:lnTo>
                  <a:lnTo>
                    <a:pt x="19684" y="604519"/>
                  </a:lnTo>
                  <a:close/>
                </a:path>
                <a:path w="1303654" h="1604010">
                  <a:moveTo>
                    <a:pt x="57150" y="468629"/>
                  </a:moveTo>
                  <a:lnTo>
                    <a:pt x="53339" y="478154"/>
                  </a:lnTo>
                  <a:lnTo>
                    <a:pt x="43814" y="507364"/>
                  </a:lnTo>
                  <a:lnTo>
                    <a:pt x="1188720" y="1257299"/>
                  </a:lnTo>
                  <a:lnTo>
                    <a:pt x="1193800" y="1249044"/>
                  </a:lnTo>
                  <a:lnTo>
                    <a:pt x="1208404" y="1222374"/>
                  </a:lnTo>
                  <a:lnTo>
                    <a:pt x="57150" y="468629"/>
                  </a:lnTo>
                  <a:close/>
                </a:path>
                <a:path w="1303654" h="1604010">
                  <a:moveTo>
                    <a:pt x="112395" y="345439"/>
                  </a:moveTo>
                  <a:lnTo>
                    <a:pt x="94614" y="380364"/>
                  </a:lnTo>
                  <a:lnTo>
                    <a:pt x="1245870" y="1134109"/>
                  </a:lnTo>
                  <a:lnTo>
                    <a:pt x="1258570" y="1095374"/>
                  </a:lnTo>
                  <a:lnTo>
                    <a:pt x="112395" y="345439"/>
                  </a:lnTo>
                  <a:close/>
                </a:path>
                <a:path w="1303654" h="1604010">
                  <a:moveTo>
                    <a:pt x="187325" y="233044"/>
                  </a:moveTo>
                  <a:lnTo>
                    <a:pt x="163195" y="265429"/>
                  </a:lnTo>
                  <a:lnTo>
                    <a:pt x="1283334" y="998219"/>
                  </a:lnTo>
                  <a:lnTo>
                    <a:pt x="1287779" y="977264"/>
                  </a:lnTo>
                  <a:lnTo>
                    <a:pt x="1290954" y="955674"/>
                  </a:lnTo>
                  <a:lnTo>
                    <a:pt x="187325" y="233044"/>
                  </a:lnTo>
                  <a:close/>
                </a:path>
                <a:path w="1303654" h="1604010">
                  <a:moveTo>
                    <a:pt x="281939" y="134619"/>
                  </a:moveTo>
                  <a:lnTo>
                    <a:pt x="266700" y="147954"/>
                  </a:lnTo>
                  <a:lnTo>
                    <a:pt x="251459" y="161924"/>
                  </a:lnTo>
                  <a:lnTo>
                    <a:pt x="1301114" y="850264"/>
                  </a:lnTo>
                  <a:lnTo>
                    <a:pt x="1303654" y="802639"/>
                  </a:lnTo>
                  <a:lnTo>
                    <a:pt x="281939" y="134619"/>
                  </a:lnTo>
                  <a:close/>
                </a:path>
                <a:path w="1303654" h="1604010">
                  <a:moveTo>
                    <a:pt x="401954" y="53974"/>
                  </a:moveTo>
                  <a:lnTo>
                    <a:pt x="392429" y="58419"/>
                  </a:lnTo>
                  <a:lnTo>
                    <a:pt x="382904" y="63499"/>
                  </a:lnTo>
                  <a:lnTo>
                    <a:pt x="363854" y="74929"/>
                  </a:lnTo>
                  <a:lnTo>
                    <a:pt x="1296034" y="685164"/>
                  </a:lnTo>
                  <a:lnTo>
                    <a:pt x="1291589" y="646429"/>
                  </a:lnTo>
                  <a:lnTo>
                    <a:pt x="1289050" y="633094"/>
                  </a:lnTo>
                  <a:lnTo>
                    <a:pt x="401954" y="53974"/>
                  </a:lnTo>
                  <a:close/>
                </a:path>
                <a:path w="1303654" h="1604010">
                  <a:moveTo>
                    <a:pt x="565150" y="0"/>
                  </a:moveTo>
                  <a:lnTo>
                    <a:pt x="551814" y="1904"/>
                  </a:lnTo>
                  <a:lnTo>
                    <a:pt x="537845" y="4444"/>
                  </a:lnTo>
                  <a:lnTo>
                    <a:pt x="524509" y="7619"/>
                  </a:lnTo>
                  <a:lnTo>
                    <a:pt x="510539" y="11429"/>
                  </a:lnTo>
                  <a:lnTo>
                    <a:pt x="1256029" y="498474"/>
                  </a:lnTo>
                  <a:lnTo>
                    <a:pt x="1244600" y="467359"/>
                  </a:lnTo>
                  <a:lnTo>
                    <a:pt x="1238884" y="452119"/>
                  </a:lnTo>
                  <a:lnTo>
                    <a:pt x="1232534" y="436244"/>
                  </a:lnTo>
                  <a:lnTo>
                    <a:pt x="565150" y="0"/>
                  </a:lnTo>
                  <a:close/>
                </a:path>
                <a:path w="1303654" h="1604010">
                  <a:moveTo>
                    <a:pt x="737234" y="0"/>
                  </a:moveTo>
                  <a:lnTo>
                    <a:pt x="1135379" y="260349"/>
                  </a:lnTo>
                  <a:lnTo>
                    <a:pt x="1111250" y="227964"/>
                  </a:lnTo>
                  <a:lnTo>
                    <a:pt x="1085214" y="197484"/>
                  </a:lnTo>
                  <a:lnTo>
                    <a:pt x="1058545" y="169544"/>
                  </a:lnTo>
                  <a:lnTo>
                    <a:pt x="1029970" y="143509"/>
                  </a:lnTo>
                  <a:lnTo>
                    <a:pt x="873125" y="40004"/>
                  </a:lnTo>
                  <a:lnTo>
                    <a:pt x="806450" y="15874"/>
                  </a:lnTo>
                  <a:lnTo>
                    <a:pt x="73723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2085" y="5542912"/>
            <a:ext cx="730885" cy="1267460"/>
          </a:xfrm>
          <a:prstGeom prst="rect">
            <a:avLst/>
          </a:prstGeom>
        </p:spPr>
      </p:pic>
      <p:grpSp>
        <p:nvGrpSpPr>
          <p:cNvPr id="6" name="object 6"/>
          <p:cNvGrpSpPr/>
          <p:nvPr/>
        </p:nvGrpSpPr>
        <p:grpSpPr>
          <a:xfrm>
            <a:off x="154939" y="5335270"/>
            <a:ext cx="1961514" cy="1477645"/>
            <a:chOff x="154939" y="5335270"/>
            <a:chExt cx="1961514" cy="1477645"/>
          </a:xfrm>
        </p:grpSpPr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50289" y="5777865"/>
              <a:ext cx="990599" cy="792480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154939" y="5335270"/>
              <a:ext cx="1961514" cy="1477645"/>
            </a:xfrm>
            <a:custGeom>
              <a:avLst/>
              <a:gdLst/>
              <a:ahLst/>
              <a:cxnLst/>
              <a:rect l="l" t="t" r="r" b="b"/>
              <a:pathLst>
                <a:path w="1961514" h="1477645">
                  <a:moveTo>
                    <a:pt x="1961514" y="0"/>
                  </a:moveTo>
                  <a:lnTo>
                    <a:pt x="0" y="0"/>
                  </a:lnTo>
                  <a:lnTo>
                    <a:pt x="0" y="1477644"/>
                  </a:lnTo>
                  <a:lnTo>
                    <a:pt x="1961514" y="1477644"/>
                  </a:lnTo>
                  <a:lnTo>
                    <a:pt x="1961514" y="0"/>
                  </a:lnTo>
                  <a:close/>
                </a:path>
              </a:pathLst>
            </a:custGeom>
            <a:solidFill>
              <a:srgbClr val="FB7B0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1537461" y="609346"/>
            <a:ext cx="3943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L’IFAS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06400" y="976629"/>
            <a:ext cx="2660650" cy="4356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99400"/>
              </a:lnSpc>
              <a:spcBef>
                <a:spcPts val="105"/>
              </a:spcBef>
            </a:pPr>
            <a:r>
              <a:rPr sz="900" spc="-5" dirty="0">
                <a:latin typeface="Calibri"/>
                <a:cs typeface="Calibri"/>
              </a:rPr>
              <a:t>L’Institut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de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Formation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Aide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Soignant</a:t>
            </a:r>
            <a:r>
              <a:rPr sz="900" dirty="0">
                <a:latin typeface="Calibri"/>
                <a:cs typeface="Calibri"/>
              </a:rPr>
              <a:t> du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Centre 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Hospitalier</a:t>
            </a:r>
            <a:r>
              <a:rPr sz="900" dirty="0">
                <a:latin typeface="Calibri"/>
                <a:cs typeface="Calibri"/>
              </a:rPr>
              <a:t> de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Wissembourg</a:t>
            </a:r>
            <a:r>
              <a:rPr sz="900" dirty="0">
                <a:latin typeface="Calibri"/>
                <a:cs typeface="Calibri"/>
              </a:rPr>
              <a:t> est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localisé</a:t>
            </a:r>
            <a:r>
              <a:rPr sz="900" dirty="0">
                <a:latin typeface="Calibri"/>
                <a:cs typeface="Calibri"/>
              </a:rPr>
              <a:t> au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sein</a:t>
            </a:r>
            <a:r>
              <a:rPr sz="900" spc="19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du 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Centre</a:t>
            </a:r>
            <a:r>
              <a:rPr sz="900" spc="-1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Hospitalier</a:t>
            </a:r>
            <a:r>
              <a:rPr sz="900" spc="1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Intercommunal</a:t>
            </a:r>
            <a:r>
              <a:rPr sz="900" spc="-1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de Wissembourg.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06400" y="1526794"/>
            <a:ext cx="131508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i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La</a:t>
            </a:r>
            <a:r>
              <a:rPr sz="900" b="1" i="1" u="sng" spc="-3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900" b="1" i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composition</a:t>
            </a:r>
            <a:r>
              <a:rPr sz="900" b="1" i="1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900" b="1" i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des</a:t>
            </a:r>
            <a:r>
              <a:rPr sz="900" b="1" i="1" u="sng" spc="-3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900" b="1" i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locaux</a:t>
            </a:r>
            <a:r>
              <a:rPr sz="900" b="1" i="1" spc="-20" dirty="0">
                <a:latin typeface="Calibri"/>
                <a:cs typeface="Calibri"/>
              </a:rPr>
              <a:t> </a:t>
            </a:r>
            <a:r>
              <a:rPr sz="900" b="1" i="1" dirty="0">
                <a:latin typeface="Calibri"/>
                <a:cs typeface="Calibri"/>
              </a:rPr>
              <a:t>: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04875" y="1665478"/>
            <a:ext cx="2218055" cy="711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6055" indent="-17399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186055" algn="l"/>
                <a:tab pos="186690" algn="l"/>
              </a:tabLst>
            </a:pPr>
            <a:r>
              <a:rPr sz="900" spc="-5" dirty="0">
                <a:latin typeface="Calibri"/>
                <a:cs typeface="Calibri"/>
              </a:rPr>
              <a:t>Une</a:t>
            </a:r>
            <a:r>
              <a:rPr sz="900" spc="-1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salle</a:t>
            </a:r>
            <a:r>
              <a:rPr sz="900" dirty="0">
                <a:latin typeface="Calibri"/>
                <a:cs typeface="Calibri"/>
              </a:rPr>
              <a:t> de</a:t>
            </a:r>
            <a:r>
              <a:rPr sz="900" spc="-5" dirty="0">
                <a:latin typeface="Calibri"/>
                <a:cs typeface="Calibri"/>
              </a:rPr>
              <a:t> cours</a:t>
            </a:r>
            <a:r>
              <a:rPr sz="900" spc="-4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et </a:t>
            </a:r>
            <a:r>
              <a:rPr sz="900" dirty="0">
                <a:latin typeface="Calibri"/>
                <a:cs typeface="Calibri"/>
              </a:rPr>
              <a:t>de</a:t>
            </a:r>
            <a:r>
              <a:rPr sz="900" spc="-5" dirty="0">
                <a:latin typeface="Calibri"/>
                <a:cs typeface="Calibri"/>
              </a:rPr>
              <a:t> travaux</a:t>
            </a:r>
            <a:r>
              <a:rPr sz="900" spc="-2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en</a:t>
            </a:r>
            <a:r>
              <a:rPr sz="900" spc="-5" dirty="0">
                <a:latin typeface="Calibri"/>
                <a:cs typeface="Calibri"/>
              </a:rPr>
              <a:t> groupes</a:t>
            </a:r>
            <a:endParaRPr sz="900">
              <a:latin typeface="Calibri"/>
              <a:cs typeface="Calibri"/>
            </a:endParaRPr>
          </a:p>
          <a:p>
            <a:pPr marL="186055" indent="-173990">
              <a:lnSpc>
                <a:spcPct val="100000"/>
              </a:lnSpc>
              <a:buFont typeface="Arial MT"/>
              <a:buChar char="•"/>
              <a:tabLst>
                <a:tab pos="186055" algn="l"/>
                <a:tab pos="186690" algn="l"/>
              </a:tabLst>
            </a:pPr>
            <a:r>
              <a:rPr sz="900" spc="-5" dirty="0">
                <a:latin typeface="Calibri"/>
                <a:cs typeface="Calibri"/>
              </a:rPr>
              <a:t>Un</a:t>
            </a:r>
            <a:r>
              <a:rPr sz="900" spc="-4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centre </a:t>
            </a:r>
            <a:r>
              <a:rPr sz="900" dirty="0">
                <a:latin typeface="Calibri"/>
                <a:cs typeface="Calibri"/>
              </a:rPr>
              <a:t>de</a:t>
            </a:r>
            <a:r>
              <a:rPr sz="900" spc="-2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documentation</a:t>
            </a:r>
            <a:endParaRPr sz="900">
              <a:latin typeface="Calibri"/>
              <a:cs typeface="Calibri"/>
            </a:endParaRPr>
          </a:p>
          <a:p>
            <a:pPr marL="186055" indent="-173990">
              <a:lnSpc>
                <a:spcPct val="100000"/>
              </a:lnSpc>
              <a:buFont typeface="Arial MT"/>
              <a:buChar char="•"/>
              <a:tabLst>
                <a:tab pos="186055" algn="l"/>
                <a:tab pos="186690" algn="l"/>
              </a:tabLst>
            </a:pPr>
            <a:r>
              <a:rPr sz="900" spc="-5" dirty="0">
                <a:latin typeface="Calibri"/>
                <a:cs typeface="Calibri"/>
              </a:rPr>
              <a:t>U</a:t>
            </a:r>
            <a:r>
              <a:rPr sz="900" dirty="0">
                <a:latin typeface="Calibri"/>
                <a:cs typeface="Calibri"/>
              </a:rPr>
              <a:t>n</a:t>
            </a:r>
            <a:r>
              <a:rPr sz="900" spc="-45" dirty="0">
                <a:latin typeface="Calibri"/>
                <a:cs typeface="Calibri"/>
              </a:rPr>
              <a:t> </a:t>
            </a:r>
            <a:r>
              <a:rPr sz="900" spc="5" dirty="0">
                <a:latin typeface="Calibri"/>
                <a:cs typeface="Calibri"/>
              </a:rPr>
              <a:t>e</a:t>
            </a:r>
            <a:r>
              <a:rPr sz="900" spc="-5" dirty="0">
                <a:latin typeface="Calibri"/>
                <a:cs typeface="Calibri"/>
              </a:rPr>
              <a:t>sp</a:t>
            </a:r>
            <a:r>
              <a:rPr sz="900" dirty="0">
                <a:latin typeface="Calibri"/>
                <a:cs typeface="Calibri"/>
              </a:rPr>
              <a:t>ace</a:t>
            </a:r>
            <a:r>
              <a:rPr sz="900" spc="-1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inf</a:t>
            </a:r>
            <a:r>
              <a:rPr sz="900" spc="5" dirty="0">
                <a:latin typeface="Calibri"/>
                <a:cs typeface="Calibri"/>
              </a:rPr>
              <a:t>o</a:t>
            </a:r>
            <a:r>
              <a:rPr sz="900" dirty="0">
                <a:latin typeface="Calibri"/>
                <a:cs typeface="Calibri"/>
              </a:rPr>
              <a:t>rmat</a:t>
            </a:r>
            <a:r>
              <a:rPr sz="900" spc="-5" dirty="0">
                <a:latin typeface="Calibri"/>
                <a:cs typeface="Calibri"/>
              </a:rPr>
              <a:t>i</a:t>
            </a:r>
            <a:r>
              <a:rPr sz="900" spc="5" dirty="0">
                <a:latin typeface="Calibri"/>
                <a:cs typeface="Calibri"/>
              </a:rPr>
              <a:t>q</a:t>
            </a:r>
            <a:r>
              <a:rPr sz="900" spc="-5" dirty="0">
                <a:latin typeface="Calibri"/>
                <a:cs typeface="Calibri"/>
              </a:rPr>
              <a:t>u</a:t>
            </a:r>
            <a:r>
              <a:rPr sz="900" dirty="0">
                <a:latin typeface="Calibri"/>
                <a:cs typeface="Calibri"/>
              </a:rPr>
              <a:t>e</a:t>
            </a:r>
            <a:endParaRPr sz="900">
              <a:latin typeface="Calibri"/>
              <a:cs typeface="Calibri"/>
            </a:endParaRPr>
          </a:p>
          <a:p>
            <a:pPr marL="186055" indent="-173990">
              <a:lnSpc>
                <a:spcPct val="100000"/>
              </a:lnSpc>
              <a:buFont typeface="Arial MT"/>
              <a:buChar char="•"/>
              <a:tabLst>
                <a:tab pos="186055" algn="l"/>
                <a:tab pos="186690" algn="l"/>
              </a:tabLst>
            </a:pPr>
            <a:r>
              <a:rPr sz="900" spc="-5" dirty="0">
                <a:latin typeface="Calibri"/>
                <a:cs typeface="Calibri"/>
              </a:rPr>
              <a:t>Une</a:t>
            </a:r>
            <a:r>
              <a:rPr sz="900" spc="-2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salle</a:t>
            </a:r>
            <a:r>
              <a:rPr sz="900" spc="-1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de</a:t>
            </a:r>
            <a:r>
              <a:rPr sz="900" spc="-1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travaux</a:t>
            </a:r>
            <a:r>
              <a:rPr sz="900" spc="-2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pratiques</a:t>
            </a:r>
            <a:endParaRPr sz="900">
              <a:latin typeface="Calibri"/>
              <a:cs typeface="Calibri"/>
            </a:endParaRPr>
          </a:p>
          <a:p>
            <a:pPr marL="186055" indent="-173990">
              <a:lnSpc>
                <a:spcPct val="100000"/>
              </a:lnSpc>
              <a:buFont typeface="Arial MT"/>
              <a:buChar char="•"/>
              <a:tabLst>
                <a:tab pos="186055" algn="l"/>
                <a:tab pos="186690" algn="l"/>
              </a:tabLst>
            </a:pPr>
            <a:r>
              <a:rPr sz="900" spc="-5" dirty="0">
                <a:latin typeface="Calibri"/>
                <a:cs typeface="Calibri"/>
              </a:rPr>
              <a:t>Un</a:t>
            </a:r>
            <a:r>
              <a:rPr sz="900" spc="-3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espace</a:t>
            </a:r>
            <a:r>
              <a:rPr sz="900" spc="-2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de</a:t>
            </a:r>
            <a:r>
              <a:rPr sz="900" spc="-1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convivialité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06400" y="2488819"/>
            <a:ext cx="2468880" cy="4324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070"/>
              </a:lnSpc>
              <a:spcBef>
                <a:spcPts val="100"/>
              </a:spcBef>
            </a:pPr>
            <a:r>
              <a:rPr sz="900" b="1" i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La</a:t>
            </a:r>
            <a:r>
              <a:rPr sz="900" b="1" i="1" u="sng" spc="-3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900" b="1" i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</a:t>
            </a:r>
            <a:r>
              <a:rPr sz="900" b="1" i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</a:t>
            </a:r>
            <a:r>
              <a:rPr sz="900" b="1" i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o</a:t>
            </a:r>
            <a:r>
              <a:rPr sz="900" b="1" i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m</a:t>
            </a:r>
            <a:r>
              <a:rPr sz="900" b="1" i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ot</a:t>
            </a:r>
            <a:r>
              <a:rPr sz="900" b="1" i="1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i</a:t>
            </a:r>
            <a:r>
              <a:rPr sz="900" b="1" i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on</a:t>
            </a:r>
            <a:r>
              <a:rPr sz="900" b="1" i="1" dirty="0">
                <a:latin typeface="Calibri"/>
                <a:cs typeface="Calibri"/>
              </a:rPr>
              <a:t> :</a:t>
            </a:r>
            <a:endParaRPr sz="900">
              <a:latin typeface="Calibri"/>
              <a:cs typeface="Calibri"/>
            </a:endParaRPr>
          </a:p>
          <a:p>
            <a:pPr marL="184785" marR="5080" indent="-172720">
              <a:lnSpc>
                <a:spcPts val="1070"/>
              </a:lnSpc>
              <a:spcBef>
                <a:spcPts val="30"/>
              </a:spcBef>
              <a:buFont typeface="Arial MT"/>
              <a:buChar char="•"/>
              <a:tabLst>
                <a:tab pos="184785" algn="l"/>
                <a:tab pos="185420" algn="l"/>
              </a:tabLst>
            </a:pPr>
            <a:r>
              <a:rPr sz="900" dirty="0">
                <a:latin typeface="Calibri"/>
                <a:cs typeface="Calibri"/>
              </a:rPr>
              <a:t>1</a:t>
            </a:r>
            <a:r>
              <a:rPr sz="900" spc="3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promotion</a:t>
            </a:r>
            <a:r>
              <a:rPr sz="900" spc="3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de</a:t>
            </a:r>
            <a:r>
              <a:rPr sz="900" spc="2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30</a:t>
            </a:r>
            <a:r>
              <a:rPr sz="900" spc="2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élèves</a:t>
            </a:r>
            <a:r>
              <a:rPr sz="900" spc="2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aides–soignants</a:t>
            </a:r>
            <a:r>
              <a:rPr sz="900" spc="3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qui 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peuvent</a:t>
            </a:r>
            <a:r>
              <a:rPr sz="900" spc="2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être</a:t>
            </a:r>
            <a:r>
              <a:rPr sz="900" spc="-2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en</a:t>
            </a:r>
            <a:r>
              <a:rPr sz="900" spc="-1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cursus</a:t>
            </a:r>
            <a:r>
              <a:rPr sz="900" spc="-5" dirty="0">
                <a:latin typeface="Calibri"/>
                <a:cs typeface="Calibri"/>
              </a:rPr>
              <a:t> partiel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ou</a:t>
            </a:r>
            <a:r>
              <a:rPr sz="900" spc="-1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cursus complet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06400" y="3035934"/>
            <a:ext cx="141668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i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L</a:t>
            </a:r>
            <a:r>
              <a:rPr sz="900" b="1" i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</a:t>
            </a:r>
            <a:r>
              <a:rPr sz="900" b="1" i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</a:t>
            </a:r>
            <a:r>
              <a:rPr sz="900" b="1" i="1" u="sng" spc="-3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900" b="1" i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</a:t>
            </a:r>
            <a:r>
              <a:rPr sz="900" b="1" i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mén</a:t>
            </a:r>
            <a:r>
              <a:rPr sz="900" b="1" i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ag</a:t>
            </a:r>
            <a:r>
              <a:rPr sz="900" b="1" i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eme</a:t>
            </a:r>
            <a:r>
              <a:rPr sz="900" b="1" i="1" u="sng" spc="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n</a:t>
            </a:r>
            <a:r>
              <a:rPr sz="900" b="1" i="1" u="sng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</a:t>
            </a:r>
            <a:r>
              <a:rPr sz="900" b="1" i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</a:t>
            </a:r>
            <a:r>
              <a:rPr sz="900" b="1" i="1" u="sng" spc="-3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900" b="1" i="1" u="sng" spc="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</a:t>
            </a:r>
            <a:r>
              <a:rPr sz="900" b="1" i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</a:t>
            </a:r>
            <a:r>
              <a:rPr sz="900" b="1" i="1" u="sng" spc="-3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900" b="1" i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l’</a:t>
            </a:r>
            <a:r>
              <a:rPr sz="900" b="1" i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I</a:t>
            </a:r>
            <a:r>
              <a:rPr sz="900" b="1" i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F</a:t>
            </a:r>
            <a:r>
              <a:rPr sz="900" b="1" i="1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</a:t>
            </a:r>
            <a:r>
              <a:rPr sz="900" b="1" i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</a:t>
            </a:r>
            <a:r>
              <a:rPr sz="900" b="1" i="1" spc="25" dirty="0">
                <a:latin typeface="Calibri"/>
                <a:cs typeface="Calibri"/>
              </a:rPr>
              <a:t> </a:t>
            </a:r>
            <a:r>
              <a:rPr sz="900" b="1" i="1" dirty="0">
                <a:latin typeface="Calibri"/>
                <a:cs typeface="Calibri"/>
              </a:rPr>
              <a:t>: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04875" y="3174619"/>
            <a:ext cx="2467610" cy="437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6055" indent="-17399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186055" algn="l"/>
                <a:tab pos="186690" algn="l"/>
              </a:tabLst>
            </a:pPr>
            <a:r>
              <a:rPr sz="900" spc="-5" dirty="0">
                <a:latin typeface="Calibri"/>
                <a:cs typeface="Calibri"/>
              </a:rPr>
              <a:t>Des</a:t>
            </a:r>
            <a:r>
              <a:rPr sz="900" spc="-3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chambres</a:t>
            </a:r>
            <a:r>
              <a:rPr sz="900" spc="18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rénovées</a:t>
            </a:r>
            <a:r>
              <a:rPr sz="900" dirty="0">
                <a:latin typeface="Calibri"/>
                <a:cs typeface="Calibri"/>
              </a:rPr>
              <a:t> à</a:t>
            </a:r>
            <a:r>
              <a:rPr sz="900" spc="-1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disposition</a:t>
            </a:r>
            <a:r>
              <a:rPr sz="900" spc="2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des</a:t>
            </a:r>
            <a:r>
              <a:rPr sz="900" spc="17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élèves</a:t>
            </a:r>
            <a:endParaRPr sz="900">
              <a:latin typeface="Calibri"/>
              <a:cs typeface="Calibri"/>
            </a:endParaRPr>
          </a:p>
          <a:p>
            <a:pPr marL="186055" indent="-173990">
              <a:lnSpc>
                <a:spcPct val="100000"/>
              </a:lnSpc>
              <a:buFont typeface="Arial MT"/>
              <a:buChar char="•"/>
              <a:tabLst>
                <a:tab pos="186055" algn="l"/>
                <a:tab pos="186690" algn="l"/>
              </a:tabLst>
            </a:pPr>
            <a:r>
              <a:rPr sz="900" spc="-5" dirty="0">
                <a:latin typeface="Calibri"/>
                <a:cs typeface="Calibri"/>
              </a:rPr>
              <a:t>Un</a:t>
            </a:r>
            <a:r>
              <a:rPr sz="900" spc="-3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parking</a:t>
            </a:r>
            <a:r>
              <a:rPr sz="900" spc="1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situé </a:t>
            </a:r>
            <a:r>
              <a:rPr sz="900" dirty="0">
                <a:latin typeface="Calibri"/>
                <a:cs typeface="Calibri"/>
              </a:rPr>
              <a:t>à</a:t>
            </a:r>
            <a:r>
              <a:rPr sz="900" spc="-2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proximité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de</a:t>
            </a:r>
            <a:r>
              <a:rPr sz="900" spc="-2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l’IFAS</a:t>
            </a:r>
            <a:endParaRPr sz="900">
              <a:latin typeface="Calibri"/>
              <a:cs typeface="Calibri"/>
            </a:endParaRPr>
          </a:p>
          <a:p>
            <a:pPr marL="186055" indent="-173990">
              <a:lnSpc>
                <a:spcPct val="100000"/>
              </a:lnSpc>
              <a:buFont typeface="Arial MT"/>
              <a:buChar char="•"/>
              <a:tabLst>
                <a:tab pos="186055" algn="l"/>
                <a:tab pos="186690" algn="l"/>
              </a:tabLst>
            </a:pPr>
            <a:r>
              <a:rPr sz="900" spc="-5" dirty="0">
                <a:latin typeface="Calibri"/>
                <a:cs typeface="Calibri"/>
              </a:rPr>
              <a:t>Un</a:t>
            </a:r>
            <a:r>
              <a:rPr sz="900" spc="-3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local</a:t>
            </a:r>
            <a:r>
              <a:rPr sz="900" spc="-3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à</a:t>
            </a:r>
            <a:r>
              <a:rPr sz="900" spc="-2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vélo sécurisé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32308" y="3721989"/>
            <a:ext cx="514984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i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L</a:t>
            </a:r>
            <a:r>
              <a:rPr sz="900" b="1" i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</a:t>
            </a:r>
            <a:r>
              <a:rPr sz="900" b="1" i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</a:t>
            </a:r>
            <a:r>
              <a:rPr sz="900" b="1" i="1" u="sng" spc="-3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900" b="1" i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re</a:t>
            </a:r>
            <a:r>
              <a:rPr sz="900" b="1" i="1" u="sng" spc="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</a:t>
            </a:r>
            <a:r>
              <a:rPr sz="900" b="1" i="1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</a:t>
            </a:r>
            <a:r>
              <a:rPr sz="900" b="1" i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</a:t>
            </a:r>
            <a:r>
              <a:rPr sz="900" b="1" i="1" spc="-20" dirty="0">
                <a:latin typeface="Calibri"/>
                <a:cs typeface="Calibri"/>
              </a:rPr>
              <a:t> </a:t>
            </a:r>
            <a:r>
              <a:rPr sz="900" b="1" i="1" dirty="0">
                <a:latin typeface="Calibri"/>
                <a:cs typeface="Calibri"/>
              </a:rPr>
              <a:t>: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04875" y="3857625"/>
            <a:ext cx="2647315" cy="714375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86055" marR="262890" indent="-172720">
              <a:lnSpc>
                <a:spcPts val="1070"/>
              </a:lnSpc>
              <a:spcBef>
                <a:spcPts val="140"/>
              </a:spcBef>
              <a:buFont typeface="Arial MT"/>
              <a:buChar char="•"/>
              <a:tabLst>
                <a:tab pos="186055" algn="l"/>
                <a:tab pos="186690" algn="l"/>
              </a:tabLst>
            </a:pPr>
            <a:r>
              <a:rPr sz="900" spc="-5" dirty="0">
                <a:latin typeface="Calibri"/>
                <a:cs typeface="Calibri"/>
              </a:rPr>
              <a:t>Restaurant</a:t>
            </a:r>
            <a:r>
              <a:rPr sz="900" spc="6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du</a:t>
            </a:r>
            <a:r>
              <a:rPr sz="900" spc="5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personnel</a:t>
            </a:r>
            <a:r>
              <a:rPr sz="900" spc="6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du</a:t>
            </a:r>
            <a:r>
              <a:rPr sz="900" spc="4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Centre</a:t>
            </a:r>
            <a:r>
              <a:rPr sz="900" spc="3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Hospitalier </a:t>
            </a:r>
            <a:r>
              <a:rPr sz="900" spc="-18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Intercommunal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de Wissembourg.</a:t>
            </a:r>
            <a:endParaRPr sz="900">
              <a:latin typeface="Calibri"/>
              <a:cs typeface="Calibri"/>
            </a:endParaRPr>
          </a:p>
          <a:p>
            <a:pPr marL="186055" marR="5080" indent="-172720">
              <a:lnSpc>
                <a:spcPts val="1070"/>
              </a:lnSpc>
              <a:spcBef>
                <a:spcPts val="25"/>
              </a:spcBef>
              <a:buFont typeface="Arial MT"/>
              <a:buChar char="•"/>
              <a:tabLst>
                <a:tab pos="186055" algn="l"/>
                <a:tab pos="186690" algn="l"/>
              </a:tabLst>
            </a:pPr>
            <a:r>
              <a:rPr sz="900" spc="-5" dirty="0">
                <a:latin typeface="Calibri"/>
                <a:cs typeface="Calibri"/>
              </a:rPr>
              <a:t>Au</a:t>
            </a:r>
            <a:r>
              <a:rPr sz="900" spc="16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sein</a:t>
            </a:r>
            <a:r>
              <a:rPr sz="900" spc="16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de</a:t>
            </a:r>
            <a:r>
              <a:rPr sz="900" spc="17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l’Institut</a:t>
            </a:r>
            <a:r>
              <a:rPr sz="900" spc="17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:</a:t>
            </a:r>
            <a:r>
              <a:rPr sz="900" spc="16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possibilité</a:t>
            </a:r>
            <a:r>
              <a:rPr sz="900" spc="17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de</a:t>
            </a:r>
            <a:r>
              <a:rPr sz="900" spc="17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réchauffer</a:t>
            </a:r>
            <a:r>
              <a:rPr sz="900" spc="18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ses </a:t>
            </a:r>
            <a:r>
              <a:rPr sz="900" spc="-19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plats</a:t>
            </a:r>
            <a:endParaRPr sz="900">
              <a:latin typeface="Calibri"/>
              <a:cs typeface="Calibri"/>
            </a:endParaRPr>
          </a:p>
          <a:p>
            <a:pPr marL="186055" indent="-173990">
              <a:lnSpc>
                <a:spcPct val="100000"/>
              </a:lnSpc>
              <a:buFont typeface="Arial MT"/>
              <a:buChar char="•"/>
              <a:tabLst>
                <a:tab pos="186055" algn="l"/>
                <a:tab pos="186690" algn="l"/>
              </a:tabLst>
            </a:pPr>
            <a:r>
              <a:rPr sz="900" dirty="0">
                <a:latin typeface="Calibri"/>
                <a:cs typeface="Calibri"/>
              </a:rPr>
              <a:t>Plats</a:t>
            </a:r>
            <a:r>
              <a:rPr sz="900" spc="-5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du jour</a:t>
            </a:r>
            <a:r>
              <a:rPr sz="900" spc="-2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et</a:t>
            </a:r>
            <a:r>
              <a:rPr sz="900" spc="-1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boulangeries</a:t>
            </a:r>
            <a:r>
              <a:rPr sz="900" spc="1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à</a:t>
            </a:r>
            <a:r>
              <a:rPr sz="900" spc="-3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proximité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04875" y="4682108"/>
            <a:ext cx="2331720" cy="8502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970">
              <a:lnSpc>
                <a:spcPct val="100000"/>
              </a:lnSpc>
              <a:spcBef>
                <a:spcPts val="100"/>
              </a:spcBef>
            </a:pPr>
            <a:r>
              <a:rPr sz="900" b="1" i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La</a:t>
            </a:r>
            <a:r>
              <a:rPr sz="900" b="1" i="1" u="sng" spc="-5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900" b="1" i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vie</a:t>
            </a:r>
            <a:r>
              <a:rPr sz="900" b="1" i="1" u="sng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900" b="1" i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à</a:t>
            </a:r>
            <a:r>
              <a:rPr sz="900" b="1" i="1" u="sng" spc="-3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900" b="1" i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Wissembourg</a:t>
            </a:r>
            <a:r>
              <a:rPr sz="900" b="1" i="1" spc="-35" dirty="0">
                <a:latin typeface="Calibri"/>
                <a:cs typeface="Calibri"/>
              </a:rPr>
              <a:t> </a:t>
            </a:r>
            <a:r>
              <a:rPr sz="900" b="1" i="1" dirty="0">
                <a:latin typeface="Calibri"/>
                <a:cs typeface="Calibri"/>
              </a:rPr>
              <a:t>:</a:t>
            </a:r>
            <a:endParaRPr sz="900">
              <a:latin typeface="Calibri"/>
              <a:cs typeface="Calibri"/>
            </a:endParaRPr>
          </a:p>
          <a:p>
            <a:pPr marL="186055" indent="-173990">
              <a:lnSpc>
                <a:spcPct val="100000"/>
              </a:lnSpc>
              <a:spcBef>
                <a:spcPts val="10"/>
              </a:spcBef>
              <a:buFont typeface="Arial MT"/>
              <a:buChar char="•"/>
              <a:tabLst>
                <a:tab pos="186055" algn="l"/>
                <a:tab pos="186690" algn="l"/>
              </a:tabLst>
            </a:pPr>
            <a:r>
              <a:rPr sz="900" spc="-5" dirty="0">
                <a:latin typeface="Calibri"/>
                <a:cs typeface="Calibri"/>
              </a:rPr>
              <a:t>Proximité</a:t>
            </a:r>
            <a:r>
              <a:rPr sz="900" spc="-1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immédiate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de</a:t>
            </a:r>
            <a:r>
              <a:rPr sz="900" spc="-2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l’Allemagne</a:t>
            </a:r>
            <a:endParaRPr sz="900">
              <a:latin typeface="Calibri"/>
              <a:cs typeface="Calibri"/>
            </a:endParaRPr>
          </a:p>
          <a:p>
            <a:pPr marL="186055" indent="-173990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186055" algn="l"/>
                <a:tab pos="186690" algn="l"/>
              </a:tabLst>
            </a:pPr>
            <a:r>
              <a:rPr sz="900" spc="-5" dirty="0">
                <a:latin typeface="Calibri"/>
                <a:cs typeface="Calibri"/>
              </a:rPr>
              <a:t>Office</a:t>
            </a:r>
            <a:r>
              <a:rPr sz="900" spc="-3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du</a:t>
            </a:r>
            <a:r>
              <a:rPr sz="900" spc="-2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tourisme</a:t>
            </a:r>
            <a:endParaRPr sz="900">
              <a:latin typeface="Calibri"/>
              <a:cs typeface="Calibri"/>
            </a:endParaRPr>
          </a:p>
          <a:p>
            <a:pPr marL="186055" indent="-173990">
              <a:lnSpc>
                <a:spcPct val="100000"/>
              </a:lnSpc>
              <a:buFont typeface="Arial MT"/>
              <a:buChar char="•"/>
              <a:tabLst>
                <a:tab pos="186055" algn="l"/>
                <a:tab pos="186690" algn="l"/>
              </a:tabLst>
            </a:pPr>
            <a:r>
              <a:rPr sz="900" spc="-5" dirty="0">
                <a:latin typeface="Calibri"/>
                <a:cs typeface="Calibri"/>
              </a:rPr>
              <a:t>Randonnée</a:t>
            </a:r>
            <a:endParaRPr sz="900">
              <a:latin typeface="Calibri"/>
              <a:cs typeface="Calibri"/>
            </a:endParaRPr>
          </a:p>
          <a:p>
            <a:pPr marL="186055" indent="-173990">
              <a:lnSpc>
                <a:spcPct val="100000"/>
              </a:lnSpc>
              <a:buFont typeface="Arial MT"/>
              <a:buChar char="•"/>
              <a:tabLst>
                <a:tab pos="186055" algn="l"/>
                <a:tab pos="186690" algn="l"/>
              </a:tabLst>
            </a:pPr>
            <a:r>
              <a:rPr sz="900" spc="-5" dirty="0">
                <a:latin typeface="Calibri"/>
                <a:cs typeface="Calibri"/>
              </a:rPr>
              <a:t>Animations</a:t>
            </a:r>
            <a:r>
              <a:rPr sz="900" spc="1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culturelles</a:t>
            </a:r>
            <a:r>
              <a:rPr sz="900" spc="1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tout</a:t>
            </a:r>
            <a:r>
              <a:rPr sz="900" spc="-2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au</a:t>
            </a:r>
            <a:r>
              <a:rPr sz="900" spc="-5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long</a:t>
            </a:r>
            <a:r>
              <a:rPr sz="900" spc="-1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de</a:t>
            </a:r>
            <a:r>
              <a:rPr sz="900" spc="-2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l’année</a:t>
            </a:r>
            <a:endParaRPr sz="900">
              <a:latin typeface="Calibri"/>
              <a:cs typeface="Calibri"/>
            </a:endParaRPr>
          </a:p>
          <a:p>
            <a:pPr marL="186055" indent="-173990">
              <a:lnSpc>
                <a:spcPct val="100000"/>
              </a:lnSpc>
              <a:buFont typeface="Arial MT"/>
              <a:buChar char="•"/>
              <a:tabLst>
                <a:tab pos="186055" algn="l"/>
                <a:tab pos="186690" algn="l"/>
              </a:tabLst>
            </a:pPr>
            <a:r>
              <a:rPr sz="900" spc="-5" dirty="0">
                <a:latin typeface="Calibri"/>
                <a:cs typeface="Calibri"/>
              </a:rPr>
              <a:t>Environnement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verdoyant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212463" y="234188"/>
            <a:ext cx="1367790" cy="389890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238125" marR="5080" indent="-226060">
              <a:lnSpc>
                <a:spcPts val="1430"/>
              </a:lnSpc>
              <a:spcBef>
                <a:spcPts val="155"/>
              </a:spcBef>
            </a:pPr>
            <a:r>
              <a:rPr sz="1200" b="1" spc="-5" dirty="0">
                <a:solidFill>
                  <a:srgbClr val="FFFFFF"/>
                </a:solidFill>
                <a:latin typeface="Calibri"/>
                <a:cs typeface="Calibri"/>
              </a:rPr>
              <a:t>Institut</a:t>
            </a:r>
            <a:r>
              <a:rPr sz="1200" b="1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sz="1200" b="1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Calibri"/>
                <a:cs typeface="Calibri"/>
              </a:rPr>
              <a:t>Formation </a:t>
            </a:r>
            <a:r>
              <a:rPr sz="1200" b="1" spc="-25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Calibri"/>
                <a:cs typeface="Calibri"/>
              </a:rPr>
              <a:t>Aide-Soignant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186554" y="681383"/>
            <a:ext cx="14179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12395">
              <a:lnSpc>
                <a:spcPct val="100000"/>
              </a:lnSpc>
              <a:spcBef>
                <a:spcPts val="100"/>
              </a:spcBef>
            </a:pPr>
            <a:r>
              <a:rPr sz="1200" dirty="0" smtClean="0">
                <a:latin typeface="Calibri"/>
                <a:cs typeface="Calibri"/>
              </a:rPr>
              <a:t>24</a:t>
            </a:r>
            <a:r>
              <a:rPr lang="fr-FR" sz="1200" dirty="0" smtClean="0">
                <a:latin typeface="Calibri"/>
                <a:cs typeface="Calibri"/>
              </a:rPr>
              <a:t>,</a:t>
            </a:r>
            <a:r>
              <a:rPr sz="1200" dirty="0" smtClean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route de Weiler </a:t>
            </a:r>
            <a:r>
              <a:rPr sz="1200" dirty="0">
                <a:latin typeface="Calibri"/>
                <a:cs typeface="Calibri"/>
              </a:rPr>
              <a:t> 6</a:t>
            </a:r>
            <a:r>
              <a:rPr sz="1200" spc="5" dirty="0">
                <a:latin typeface="Calibri"/>
                <a:cs typeface="Calibri"/>
              </a:rPr>
              <a:t>7</a:t>
            </a:r>
            <a:r>
              <a:rPr sz="1200" dirty="0">
                <a:latin typeface="Calibri"/>
                <a:cs typeface="Calibri"/>
              </a:rPr>
              <a:t>1</a:t>
            </a:r>
            <a:r>
              <a:rPr sz="1200" spc="-5" dirty="0">
                <a:latin typeface="Calibri"/>
                <a:cs typeface="Calibri"/>
              </a:rPr>
              <a:t>6</a:t>
            </a:r>
            <a:r>
              <a:rPr sz="1200" dirty="0">
                <a:latin typeface="Calibri"/>
                <a:cs typeface="Calibri"/>
              </a:rPr>
              <a:t>0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WISS</a:t>
            </a:r>
            <a:r>
              <a:rPr sz="1200" spc="-10" dirty="0">
                <a:latin typeface="Calibri"/>
                <a:cs typeface="Calibri"/>
              </a:rPr>
              <a:t>E</a:t>
            </a:r>
            <a:r>
              <a:rPr sz="1200" dirty="0">
                <a:latin typeface="Calibri"/>
                <a:cs typeface="Calibri"/>
              </a:rPr>
              <a:t>M</a:t>
            </a:r>
            <a:r>
              <a:rPr sz="1200" spc="-5" dirty="0">
                <a:latin typeface="Calibri"/>
                <a:cs typeface="Calibri"/>
              </a:rPr>
              <a:t>BOU</a:t>
            </a:r>
            <a:r>
              <a:rPr sz="1200" dirty="0">
                <a:latin typeface="Calibri"/>
                <a:cs typeface="Calibri"/>
              </a:rPr>
              <a:t>RG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4028059" y="1231836"/>
            <a:ext cx="1736725" cy="752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7310" algn="ctr">
              <a:lnSpc>
                <a:spcPts val="1435"/>
              </a:lnSpc>
              <a:spcBef>
                <a:spcPts val="100"/>
              </a:spcBef>
            </a:pPr>
            <a:r>
              <a:rPr sz="1200" dirty="0">
                <a:latin typeface="Wingdings"/>
                <a:cs typeface="Wingdings"/>
              </a:rPr>
              <a:t>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Calibri"/>
                <a:cs typeface="Calibri"/>
              </a:rPr>
              <a:t>03</a:t>
            </a:r>
            <a:r>
              <a:rPr sz="1200" b="1" spc="-1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88</a:t>
            </a:r>
            <a:r>
              <a:rPr sz="1200" b="1" spc="-1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54</a:t>
            </a:r>
            <a:r>
              <a:rPr sz="1200" b="1" spc="-1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11</a:t>
            </a:r>
            <a:r>
              <a:rPr sz="1200" b="1" spc="-1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10</a:t>
            </a:r>
            <a:endParaRPr sz="1200" dirty="0">
              <a:latin typeface="Calibri"/>
              <a:cs typeface="Calibri"/>
            </a:endParaRPr>
          </a:p>
          <a:p>
            <a:pPr marL="12700" marR="5080" algn="ctr">
              <a:lnSpc>
                <a:spcPts val="1430"/>
              </a:lnSpc>
              <a:spcBef>
                <a:spcPts val="50"/>
              </a:spcBef>
            </a:pPr>
            <a:r>
              <a:rPr sz="1200" dirty="0">
                <a:latin typeface="Wingdings"/>
                <a:cs typeface="Wingdings"/>
              </a:rPr>
              <a:t>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Calibri"/>
                <a:cs typeface="Calibri"/>
                <a:hlinkClick r:id="rId4"/>
              </a:rPr>
              <a:t>ifas@ch-wissembourg.fr </a:t>
            </a:r>
            <a:r>
              <a:rPr sz="1200" b="1" spc="-260" dirty="0">
                <a:latin typeface="Calibri"/>
                <a:cs typeface="Calibri"/>
              </a:rPr>
              <a:t> </a:t>
            </a:r>
            <a:r>
              <a:rPr sz="1200" b="1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5"/>
              </a:rPr>
              <a:t>www.ch-wissembourg.fr </a:t>
            </a:r>
            <a:r>
              <a:rPr sz="1200" b="1" dirty="0">
                <a:solidFill>
                  <a:srgbClr val="0461C1"/>
                </a:solidFill>
                <a:latin typeface="Calibri"/>
                <a:cs typeface="Calibri"/>
              </a:rPr>
              <a:t> </a:t>
            </a:r>
            <a:r>
              <a:rPr sz="1200" b="1" u="sng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6"/>
              </a:rPr>
              <a:t>www.ifsi-ifas-chna.fr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900042" y="2243454"/>
            <a:ext cx="199517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Calibri"/>
                <a:cs typeface="Calibri"/>
              </a:rPr>
              <a:t>Présents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sur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les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réseaux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sociaux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069207" y="2956686"/>
            <a:ext cx="16516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00685" marR="5080" indent="-38862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Calibri"/>
                <a:cs typeface="Calibri"/>
              </a:rPr>
              <a:t>Ou</a:t>
            </a:r>
            <a:r>
              <a:rPr sz="1200" b="1" spc="-5" dirty="0">
                <a:latin typeface="Calibri"/>
                <a:cs typeface="Calibri"/>
              </a:rPr>
              <a:t>v</a:t>
            </a:r>
            <a:r>
              <a:rPr sz="1200" b="1" spc="-10" dirty="0">
                <a:latin typeface="Calibri"/>
                <a:cs typeface="Calibri"/>
              </a:rPr>
              <a:t>e</a:t>
            </a:r>
            <a:r>
              <a:rPr sz="1200" b="1" dirty="0">
                <a:latin typeface="Calibri"/>
                <a:cs typeface="Calibri"/>
              </a:rPr>
              <a:t>rt</a:t>
            </a:r>
            <a:r>
              <a:rPr sz="1200" b="1" spc="-5" dirty="0">
                <a:latin typeface="Calibri"/>
                <a:cs typeface="Calibri"/>
              </a:rPr>
              <a:t>u</a:t>
            </a:r>
            <a:r>
              <a:rPr sz="1200" b="1" dirty="0">
                <a:latin typeface="Calibri"/>
                <a:cs typeface="Calibri"/>
              </a:rPr>
              <a:t>re</a:t>
            </a:r>
            <a:r>
              <a:rPr sz="1200" b="1" spc="-5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du</a:t>
            </a:r>
            <a:r>
              <a:rPr sz="1200" b="1" spc="-2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se</a:t>
            </a:r>
            <a:r>
              <a:rPr sz="1200" b="1" spc="-15" dirty="0">
                <a:latin typeface="Calibri"/>
                <a:cs typeface="Calibri"/>
              </a:rPr>
              <a:t>c</a:t>
            </a:r>
            <a:r>
              <a:rPr sz="1200" b="1" dirty="0">
                <a:latin typeface="Calibri"/>
                <a:cs typeface="Calibri"/>
              </a:rPr>
              <a:t>r</a:t>
            </a:r>
            <a:r>
              <a:rPr sz="1200" b="1" spc="-5" dirty="0">
                <a:latin typeface="Calibri"/>
                <a:cs typeface="Calibri"/>
              </a:rPr>
              <a:t>é</a:t>
            </a:r>
            <a:r>
              <a:rPr sz="1200" b="1" dirty="0">
                <a:latin typeface="Calibri"/>
                <a:cs typeface="Calibri"/>
              </a:rPr>
              <a:t>tari</a:t>
            </a:r>
            <a:r>
              <a:rPr sz="1200" b="1" spc="-5" dirty="0">
                <a:latin typeface="Calibri"/>
                <a:cs typeface="Calibri"/>
              </a:rPr>
              <a:t>a</a:t>
            </a:r>
            <a:r>
              <a:rPr sz="1200" b="1" dirty="0">
                <a:latin typeface="Calibri"/>
                <a:cs typeface="Calibri"/>
              </a:rPr>
              <a:t>t</a:t>
            </a:r>
            <a:r>
              <a:rPr sz="1200" b="1" spc="-6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:  </a:t>
            </a:r>
            <a:r>
              <a:rPr sz="1200" b="1" dirty="0" smtClean="0">
                <a:latin typeface="Calibri"/>
                <a:cs typeface="Calibri"/>
              </a:rPr>
              <a:t>8h</a:t>
            </a:r>
            <a:r>
              <a:rPr lang="fr-FR" sz="1200" b="1" dirty="0" smtClean="0">
                <a:latin typeface="Calibri"/>
                <a:cs typeface="Calibri"/>
              </a:rPr>
              <a:t>15</a:t>
            </a:r>
            <a:r>
              <a:rPr sz="1200" b="1" dirty="0" smtClean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–</a:t>
            </a:r>
            <a:r>
              <a:rPr sz="1200" b="1" spc="-10" dirty="0">
                <a:latin typeface="Calibri"/>
                <a:cs typeface="Calibri"/>
              </a:rPr>
              <a:t> </a:t>
            </a:r>
            <a:r>
              <a:rPr sz="1200" b="1" spc="-5" dirty="0" smtClean="0">
                <a:latin typeface="Calibri"/>
                <a:cs typeface="Calibri"/>
              </a:rPr>
              <a:t>16h</a:t>
            </a:r>
            <a:r>
              <a:rPr lang="fr-FR" sz="1200" b="1" spc="-5" dirty="0" smtClean="0">
                <a:latin typeface="Calibri"/>
                <a:cs typeface="Calibri"/>
              </a:rPr>
              <a:t>30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011295" y="3430904"/>
            <a:ext cx="1769110" cy="5264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080" algn="ctr">
              <a:lnSpc>
                <a:spcPts val="1315"/>
              </a:lnSpc>
              <a:spcBef>
                <a:spcPts val="105"/>
              </a:spcBef>
            </a:pPr>
            <a:r>
              <a:rPr sz="1100" b="1" i="1" spc="-5" dirty="0">
                <a:solidFill>
                  <a:srgbClr val="FFFFFF"/>
                </a:solidFill>
                <a:latin typeface="Calibri"/>
                <a:cs typeface="Calibri"/>
              </a:rPr>
              <a:t>L’IFAS</a:t>
            </a:r>
            <a:r>
              <a:rPr sz="1100" b="1" i="1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100" b="1" i="1" spc="-5" dirty="0">
                <a:solidFill>
                  <a:srgbClr val="FFFFFF"/>
                </a:solidFill>
                <a:latin typeface="Calibri"/>
                <a:cs typeface="Calibri"/>
              </a:rPr>
              <a:t>est</a:t>
            </a:r>
            <a:r>
              <a:rPr sz="1100" b="1" i="1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100" b="1" i="1" dirty="0">
                <a:solidFill>
                  <a:srgbClr val="FFFFFF"/>
                </a:solidFill>
                <a:latin typeface="Calibri"/>
                <a:cs typeface="Calibri"/>
              </a:rPr>
              <a:t>situé</a:t>
            </a:r>
            <a:endParaRPr sz="1100">
              <a:latin typeface="Calibri"/>
              <a:cs typeface="Calibri"/>
            </a:endParaRPr>
          </a:p>
          <a:p>
            <a:pPr marL="12700" marR="5080" algn="ctr">
              <a:lnSpc>
                <a:spcPts val="1310"/>
              </a:lnSpc>
              <a:spcBef>
                <a:spcPts val="45"/>
              </a:spcBef>
            </a:pPr>
            <a:r>
              <a:rPr sz="1100" b="1" i="1" dirty="0">
                <a:solidFill>
                  <a:srgbClr val="FFFFFF"/>
                </a:solidFill>
                <a:latin typeface="Calibri"/>
                <a:cs typeface="Calibri"/>
              </a:rPr>
              <a:t>à </a:t>
            </a:r>
            <a:r>
              <a:rPr sz="1100" b="1" i="1" spc="-5" dirty="0">
                <a:solidFill>
                  <a:srgbClr val="FFFFFF"/>
                </a:solidFill>
                <a:latin typeface="Calibri"/>
                <a:cs typeface="Calibri"/>
              </a:rPr>
              <a:t>27 minutes </a:t>
            </a:r>
            <a:r>
              <a:rPr sz="1100" b="1" i="1" dirty="0">
                <a:solidFill>
                  <a:srgbClr val="FFFFFF"/>
                </a:solidFill>
                <a:latin typeface="Calibri"/>
                <a:cs typeface="Calibri"/>
              </a:rPr>
              <a:t>à </a:t>
            </a:r>
            <a:r>
              <a:rPr sz="1100" b="1" i="1" spc="-5" dirty="0">
                <a:solidFill>
                  <a:srgbClr val="FFFFFF"/>
                </a:solidFill>
                <a:latin typeface="Calibri"/>
                <a:cs typeface="Calibri"/>
              </a:rPr>
              <a:t>pied </a:t>
            </a:r>
            <a:r>
              <a:rPr sz="1100" b="1" i="1" dirty="0">
                <a:solidFill>
                  <a:srgbClr val="FFFFFF"/>
                </a:solidFill>
                <a:latin typeface="Calibri"/>
                <a:cs typeface="Calibri"/>
              </a:rPr>
              <a:t>de la </a:t>
            </a:r>
            <a:r>
              <a:rPr sz="1100" b="1" i="1" spc="-5" dirty="0">
                <a:solidFill>
                  <a:srgbClr val="FFFFFF"/>
                </a:solidFill>
                <a:latin typeface="Calibri"/>
                <a:cs typeface="Calibri"/>
              </a:rPr>
              <a:t>gare </a:t>
            </a:r>
            <a:r>
              <a:rPr sz="1100" b="1" i="1" spc="-2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100" b="1" i="1" spc="-5" dirty="0">
                <a:solidFill>
                  <a:srgbClr val="FFFFFF"/>
                </a:solidFill>
                <a:latin typeface="Calibri"/>
                <a:cs typeface="Calibri"/>
              </a:rPr>
              <a:t>et </a:t>
            </a:r>
            <a:r>
              <a:rPr sz="1100" b="1" i="1" dirty="0">
                <a:solidFill>
                  <a:srgbClr val="FFFFFF"/>
                </a:solidFill>
                <a:latin typeface="Calibri"/>
                <a:cs typeface="Calibri"/>
              </a:rPr>
              <a:t>à</a:t>
            </a:r>
            <a:r>
              <a:rPr sz="1100" b="1" i="1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100" b="1" i="1" dirty="0">
                <a:solidFill>
                  <a:srgbClr val="FFFFFF"/>
                </a:solidFill>
                <a:latin typeface="Calibri"/>
                <a:cs typeface="Calibri"/>
              </a:rPr>
              <a:t>4</a:t>
            </a:r>
            <a:r>
              <a:rPr sz="1100" b="1" i="1" spc="-5" dirty="0">
                <a:solidFill>
                  <a:srgbClr val="FFFFFF"/>
                </a:solidFill>
                <a:latin typeface="Calibri"/>
                <a:cs typeface="Calibri"/>
              </a:rPr>
              <a:t> minutes</a:t>
            </a:r>
            <a:r>
              <a:rPr sz="1100" b="1" i="1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100" b="1" i="1" spc="-5" dirty="0">
                <a:solidFill>
                  <a:srgbClr val="FFFFFF"/>
                </a:solidFill>
                <a:latin typeface="Calibri"/>
                <a:cs typeface="Calibri"/>
              </a:rPr>
              <a:t>du centre-ville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181907" y="1389173"/>
            <a:ext cx="2446655" cy="758825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415925" marR="407034" algn="ctr">
              <a:lnSpc>
                <a:spcPts val="1430"/>
              </a:lnSpc>
              <a:spcBef>
                <a:spcPts val="155"/>
              </a:spcBef>
            </a:pPr>
            <a:r>
              <a:rPr sz="1200" b="1" spc="-5" dirty="0">
                <a:solidFill>
                  <a:srgbClr val="FFFFFF"/>
                </a:solidFill>
                <a:latin typeface="Calibri"/>
                <a:cs typeface="Calibri"/>
              </a:rPr>
              <a:t>INSTITUT</a:t>
            </a:r>
            <a:r>
              <a:rPr sz="1200" b="1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sz="1200" b="1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Calibri"/>
                <a:cs typeface="Calibri"/>
              </a:rPr>
              <a:t>FORMATION </a:t>
            </a:r>
            <a:r>
              <a:rPr sz="1200" b="1" spc="-25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Calibri"/>
                <a:cs typeface="Calibri"/>
              </a:rPr>
              <a:t>AIDE-SOIGNANT</a:t>
            </a:r>
            <a:endParaRPr sz="1200" dirty="0">
              <a:latin typeface="Calibri"/>
              <a:cs typeface="Calibri"/>
            </a:endParaRPr>
          </a:p>
          <a:p>
            <a:pPr marL="1905" algn="ctr">
              <a:lnSpc>
                <a:spcPts val="1380"/>
              </a:lnSpc>
            </a:pPr>
            <a:r>
              <a:rPr sz="1200" b="1" spc="-5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200" b="1" spc="-15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200" b="1" spc="-5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200" b="1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H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PIT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200" b="1" spc="-20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ER</a:t>
            </a:r>
            <a:endParaRPr sz="12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35"/>
              </a:spcBef>
            </a:pPr>
            <a:r>
              <a:rPr sz="1200" b="1" spc="-5" dirty="0">
                <a:solidFill>
                  <a:srgbClr val="FFFFFF"/>
                </a:solidFill>
                <a:latin typeface="Calibri"/>
                <a:cs typeface="Calibri"/>
              </a:rPr>
              <a:t>INTERCOMMUNAL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sz="1200" b="1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Calibri"/>
                <a:cs typeface="Calibri"/>
              </a:rPr>
              <a:t>WISSEMBOURG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163561" y="2226690"/>
            <a:ext cx="2467610" cy="389890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300355" marR="5080" indent="-288290">
              <a:lnSpc>
                <a:spcPts val="1430"/>
              </a:lnSpc>
              <a:spcBef>
                <a:spcPts val="155"/>
              </a:spcBef>
            </a:pPr>
            <a:r>
              <a:rPr sz="1200" b="1" spc="-5" dirty="0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ESEN</a:t>
            </a:r>
            <a:r>
              <a:rPr sz="1200" b="1" spc="5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AT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ON</a:t>
            </a:r>
            <a:r>
              <a:rPr sz="1200" b="1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200" b="1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’</a:t>
            </a:r>
            <a:r>
              <a:rPr sz="1200" b="1" spc="5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1200" b="1" spc="-15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TIT</a:t>
            </a:r>
            <a:r>
              <a:rPr sz="1200" b="1" spc="-20" dirty="0">
                <a:solidFill>
                  <a:srgbClr val="FFFFFF"/>
                </a:solidFill>
                <a:latin typeface="Calibri"/>
                <a:cs typeface="Calibri"/>
              </a:rPr>
              <a:t>U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200" b="1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200" b="1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200" b="1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-20" dirty="0">
                <a:solidFill>
                  <a:srgbClr val="FFFFFF"/>
                </a:solidFill>
                <a:latin typeface="Calibri"/>
                <a:cs typeface="Calibri"/>
              </a:rPr>
              <a:t>LA  </a:t>
            </a:r>
            <a:r>
              <a:rPr sz="1200" b="1" spc="-5" dirty="0">
                <a:solidFill>
                  <a:srgbClr val="FFFFFF"/>
                </a:solidFill>
                <a:latin typeface="Calibri"/>
                <a:cs typeface="Calibri"/>
              </a:rPr>
              <a:t>FORMATION</a:t>
            </a:r>
            <a:r>
              <a:rPr sz="1200" b="1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Calibri"/>
                <a:cs typeface="Calibri"/>
              </a:rPr>
              <a:t>AIDE-SOIGNANT</a:t>
            </a:r>
            <a:endParaRPr sz="1200">
              <a:latin typeface="Calibri"/>
              <a:cs typeface="Calibri"/>
            </a:endParaRPr>
          </a:p>
        </p:txBody>
      </p:sp>
      <p:pic>
        <p:nvPicPr>
          <p:cNvPr id="28" name="object 2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336331" y="446500"/>
            <a:ext cx="1953768" cy="943356"/>
          </a:xfrm>
          <a:prstGeom prst="rect">
            <a:avLst/>
          </a:prstGeom>
        </p:spPr>
      </p:pic>
      <p:pic>
        <p:nvPicPr>
          <p:cNvPr id="29" name="object 29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7149465" y="2700527"/>
            <a:ext cx="2492375" cy="3253740"/>
          </a:xfrm>
          <a:prstGeom prst="rect">
            <a:avLst/>
          </a:prstGeom>
        </p:spPr>
      </p:pic>
      <p:pic>
        <p:nvPicPr>
          <p:cNvPr id="30" name="object 30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5331459" y="2568575"/>
            <a:ext cx="331292" cy="333375"/>
          </a:xfrm>
          <a:prstGeom prst="rect">
            <a:avLst/>
          </a:prstGeom>
        </p:spPr>
      </p:pic>
      <p:pic>
        <p:nvPicPr>
          <p:cNvPr id="34" name="object 34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5792470" y="1418191"/>
            <a:ext cx="400050" cy="480212"/>
          </a:xfrm>
          <a:prstGeom prst="rect">
            <a:avLst/>
          </a:prstGeom>
        </p:spPr>
      </p:pic>
      <p:pic>
        <p:nvPicPr>
          <p:cNvPr id="35" name="object 35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4012565" y="2553970"/>
            <a:ext cx="811390" cy="346075"/>
          </a:xfrm>
          <a:prstGeom prst="rect">
            <a:avLst/>
          </a:prstGeom>
        </p:spPr>
      </p:pic>
      <p:pic>
        <p:nvPicPr>
          <p:cNvPr id="36" name="object 36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4868545" y="2558453"/>
            <a:ext cx="351789" cy="342353"/>
          </a:xfrm>
          <a:prstGeom prst="rect">
            <a:avLst/>
          </a:prstGeom>
        </p:spPr>
      </p:pic>
      <p:sp>
        <p:nvSpPr>
          <p:cNvPr id="37" name="object 37"/>
          <p:cNvSpPr/>
          <p:nvPr/>
        </p:nvSpPr>
        <p:spPr>
          <a:xfrm>
            <a:off x="0" y="365125"/>
            <a:ext cx="172720" cy="3128645"/>
          </a:xfrm>
          <a:custGeom>
            <a:avLst/>
            <a:gdLst/>
            <a:ahLst/>
            <a:cxnLst/>
            <a:rect l="l" t="t" r="r" b="b"/>
            <a:pathLst>
              <a:path w="172720" h="3128645">
                <a:moveTo>
                  <a:pt x="0" y="3117215"/>
                </a:moveTo>
                <a:lnTo>
                  <a:pt x="0" y="3128645"/>
                </a:lnTo>
                <a:lnTo>
                  <a:pt x="16510" y="3128645"/>
                </a:lnTo>
                <a:lnTo>
                  <a:pt x="0" y="3117215"/>
                </a:lnTo>
                <a:close/>
              </a:path>
              <a:path w="172720" h="3128645">
                <a:moveTo>
                  <a:pt x="0" y="2966085"/>
                </a:moveTo>
                <a:lnTo>
                  <a:pt x="0" y="3010535"/>
                </a:lnTo>
                <a:lnTo>
                  <a:pt x="172720" y="3123565"/>
                </a:lnTo>
                <a:lnTo>
                  <a:pt x="172720" y="3079115"/>
                </a:lnTo>
                <a:lnTo>
                  <a:pt x="0" y="2966085"/>
                </a:lnTo>
                <a:close/>
              </a:path>
              <a:path w="172720" h="3128645">
                <a:moveTo>
                  <a:pt x="0" y="2816860"/>
                </a:moveTo>
                <a:lnTo>
                  <a:pt x="0" y="2861310"/>
                </a:lnTo>
                <a:lnTo>
                  <a:pt x="172720" y="2973704"/>
                </a:lnTo>
                <a:lnTo>
                  <a:pt x="172720" y="2929254"/>
                </a:lnTo>
                <a:lnTo>
                  <a:pt x="0" y="2816860"/>
                </a:lnTo>
                <a:close/>
              </a:path>
              <a:path w="172720" h="3128645">
                <a:moveTo>
                  <a:pt x="0" y="2665729"/>
                </a:moveTo>
                <a:lnTo>
                  <a:pt x="0" y="2710815"/>
                </a:lnTo>
                <a:lnTo>
                  <a:pt x="172720" y="2823210"/>
                </a:lnTo>
                <a:lnTo>
                  <a:pt x="172720" y="2778760"/>
                </a:lnTo>
                <a:lnTo>
                  <a:pt x="0" y="2665729"/>
                </a:lnTo>
                <a:close/>
              </a:path>
              <a:path w="172720" h="3128645">
                <a:moveTo>
                  <a:pt x="0" y="2516504"/>
                </a:moveTo>
                <a:lnTo>
                  <a:pt x="0" y="2560954"/>
                </a:lnTo>
                <a:lnTo>
                  <a:pt x="172720" y="2673350"/>
                </a:lnTo>
                <a:lnTo>
                  <a:pt x="172720" y="2628900"/>
                </a:lnTo>
                <a:lnTo>
                  <a:pt x="0" y="2516504"/>
                </a:lnTo>
                <a:close/>
              </a:path>
              <a:path w="172720" h="3128645">
                <a:moveTo>
                  <a:pt x="0" y="2366010"/>
                </a:moveTo>
                <a:lnTo>
                  <a:pt x="0" y="2411095"/>
                </a:lnTo>
                <a:lnTo>
                  <a:pt x="172720" y="2524125"/>
                </a:lnTo>
                <a:lnTo>
                  <a:pt x="172720" y="2478404"/>
                </a:lnTo>
                <a:lnTo>
                  <a:pt x="0" y="2366010"/>
                </a:lnTo>
                <a:close/>
              </a:path>
              <a:path w="172720" h="3128645">
                <a:moveTo>
                  <a:pt x="0" y="2215515"/>
                </a:moveTo>
                <a:lnTo>
                  <a:pt x="0" y="2259965"/>
                </a:lnTo>
                <a:lnTo>
                  <a:pt x="172720" y="2372995"/>
                </a:lnTo>
                <a:lnTo>
                  <a:pt x="172720" y="2328545"/>
                </a:lnTo>
                <a:lnTo>
                  <a:pt x="0" y="2215515"/>
                </a:lnTo>
                <a:close/>
              </a:path>
              <a:path w="172720" h="3128645">
                <a:moveTo>
                  <a:pt x="0" y="2066289"/>
                </a:moveTo>
                <a:lnTo>
                  <a:pt x="0" y="2110740"/>
                </a:lnTo>
                <a:lnTo>
                  <a:pt x="172720" y="2223135"/>
                </a:lnTo>
                <a:lnTo>
                  <a:pt x="172720" y="2178685"/>
                </a:lnTo>
                <a:lnTo>
                  <a:pt x="0" y="2066289"/>
                </a:lnTo>
                <a:close/>
              </a:path>
              <a:path w="172720" h="3128645">
                <a:moveTo>
                  <a:pt x="0" y="1915160"/>
                </a:moveTo>
                <a:lnTo>
                  <a:pt x="0" y="1959610"/>
                </a:lnTo>
                <a:lnTo>
                  <a:pt x="172720" y="2072639"/>
                </a:lnTo>
                <a:lnTo>
                  <a:pt x="172720" y="2028189"/>
                </a:lnTo>
                <a:lnTo>
                  <a:pt x="0" y="1915160"/>
                </a:lnTo>
                <a:close/>
              </a:path>
              <a:path w="172720" h="3128645">
                <a:moveTo>
                  <a:pt x="0" y="1765935"/>
                </a:moveTo>
                <a:lnTo>
                  <a:pt x="0" y="1810385"/>
                </a:lnTo>
                <a:lnTo>
                  <a:pt x="172720" y="1922779"/>
                </a:lnTo>
                <a:lnTo>
                  <a:pt x="172720" y="1878329"/>
                </a:lnTo>
                <a:lnTo>
                  <a:pt x="0" y="1765935"/>
                </a:lnTo>
                <a:close/>
              </a:path>
              <a:path w="172720" h="3128645">
                <a:moveTo>
                  <a:pt x="0" y="1615439"/>
                </a:moveTo>
                <a:lnTo>
                  <a:pt x="0" y="1659889"/>
                </a:lnTo>
                <a:lnTo>
                  <a:pt x="172720" y="1772285"/>
                </a:lnTo>
                <a:lnTo>
                  <a:pt x="172720" y="1727835"/>
                </a:lnTo>
                <a:lnTo>
                  <a:pt x="0" y="1615439"/>
                </a:lnTo>
                <a:close/>
              </a:path>
              <a:path w="172720" h="3128645">
                <a:moveTo>
                  <a:pt x="0" y="1464945"/>
                </a:moveTo>
                <a:lnTo>
                  <a:pt x="0" y="1509395"/>
                </a:lnTo>
                <a:lnTo>
                  <a:pt x="172720" y="1622425"/>
                </a:lnTo>
                <a:lnTo>
                  <a:pt x="172720" y="1577975"/>
                </a:lnTo>
                <a:lnTo>
                  <a:pt x="0" y="1464945"/>
                </a:lnTo>
                <a:close/>
              </a:path>
              <a:path w="172720" h="3128645">
                <a:moveTo>
                  <a:pt x="0" y="1315720"/>
                </a:moveTo>
                <a:lnTo>
                  <a:pt x="0" y="1360170"/>
                </a:lnTo>
                <a:lnTo>
                  <a:pt x="172720" y="1472564"/>
                </a:lnTo>
                <a:lnTo>
                  <a:pt x="172720" y="1428114"/>
                </a:lnTo>
                <a:lnTo>
                  <a:pt x="0" y="1315720"/>
                </a:lnTo>
                <a:close/>
              </a:path>
              <a:path w="172720" h="3128645">
                <a:moveTo>
                  <a:pt x="0" y="1164589"/>
                </a:moveTo>
                <a:lnTo>
                  <a:pt x="0" y="1209039"/>
                </a:lnTo>
                <a:lnTo>
                  <a:pt x="172720" y="1322070"/>
                </a:lnTo>
                <a:lnTo>
                  <a:pt x="172720" y="1277620"/>
                </a:lnTo>
                <a:lnTo>
                  <a:pt x="0" y="1164589"/>
                </a:lnTo>
                <a:close/>
              </a:path>
              <a:path w="172720" h="3128645">
                <a:moveTo>
                  <a:pt x="0" y="1015364"/>
                </a:moveTo>
                <a:lnTo>
                  <a:pt x="0" y="1059814"/>
                </a:lnTo>
                <a:lnTo>
                  <a:pt x="172720" y="1172210"/>
                </a:lnTo>
                <a:lnTo>
                  <a:pt x="172720" y="1127760"/>
                </a:lnTo>
                <a:lnTo>
                  <a:pt x="0" y="1015364"/>
                </a:lnTo>
                <a:close/>
              </a:path>
              <a:path w="172720" h="3128645">
                <a:moveTo>
                  <a:pt x="0" y="864235"/>
                </a:moveTo>
                <a:lnTo>
                  <a:pt x="0" y="909320"/>
                </a:lnTo>
                <a:lnTo>
                  <a:pt x="172720" y="1021714"/>
                </a:lnTo>
                <a:lnTo>
                  <a:pt x="172720" y="976629"/>
                </a:lnTo>
                <a:lnTo>
                  <a:pt x="0" y="864235"/>
                </a:lnTo>
                <a:close/>
              </a:path>
              <a:path w="172720" h="3128645">
                <a:moveTo>
                  <a:pt x="0" y="714375"/>
                </a:moveTo>
                <a:lnTo>
                  <a:pt x="0" y="758825"/>
                </a:lnTo>
                <a:lnTo>
                  <a:pt x="172720" y="871854"/>
                </a:lnTo>
                <a:lnTo>
                  <a:pt x="172720" y="827404"/>
                </a:lnTo>
                <a:lnTo>
                  <a:pt x="0" y="714375"/>
                </a:lnTo>
                <a:close/>
              </a:path>
              <a:path w="172720" h="3128645">
                <a:moveTo>
                  <a:pt x="0" y="563879"/>
                </a:moveTo>
                <a:lnTo>
                  <a:pt x="0" y="608964"/>
                </a:lnTo>
                <a:lnTo>
                  <a:pt x="172720" y="721360"/>
                </a:lnTo>
                <a:lnTo>
                  <a:pt x="172720" y="676275"/>
                </a:lnTo>
                <a:lnTo>
                  <a:pt x="0" y="563879"/>
                </a:lnTo>
                <a:close/>
              </a:path>
              <a:path w="172720" h="3128645">
                <a:moveTo>
                  <a:pt x="0" y="414020"/>
                </a:moveTo>
                <a:lnTo>
                  <a:pt x="0" y="458470"/>
                </a:lnTo>
                <a:lnTo>
                  <a:pt x="172720" y="571500"/>
                </a:lnTo>
                <a:lnTo>
                  <a:pt x="172720" y="527050"/>
                </a:lnTo>
                <a:lnTo>
                  <a:pt x="0" y="414020"/>
                </a:lnTo>
                <a:close/>
              </a:path>
              <a:path w="172720" h="3128645">
                <a:moveTo>
                  <a:pt x="0" y="264160"/>
                </a:moveTo>
                <a:lnTo>
                  <a:pt x="0" y="309245"/>
                </a:lnTo>
                <a:lnTo>
                  <a:pt x="172720" y="421639"/>
                </a:lnTo>
                <a:lnTo>
                  <a:pt x="172720" y="375920"/>
                </a:lnTo>
                <a:lnTo>
                  <a:pt x="0" y="264160"/>
                </a:lnTo>
                <a:close/>
              </a:path>
              <a:path w="172720" h="3128645">
                <a:moveTo>
                  <a:pt x="0" y="114300"/>
                </a:moveTo>
                <a:lnTo>
                  <a:pt x="0" y="158114"/>
                </a:lnTo>
                <a:lnTo>
                  <a:pt x="172720" y="271145"/>
                </a:lnTo>
                <a:lnTo>
                  <a:pt x="172720" y="226695"/>
                </a:lnTo>
                <a:lnTo>
                  <a:pt x="0" y="114300"/>
                </a:lnTo>
                <a:close/>
              </a:path>
              <a:path w="172720" h="3128645">
                <a:moveTo>
                  <a:pt x="53975" y="0"/>
                </a:moveTo>
                <a:lnTo>
                  <a:pt x="0" y="0"/>
                </a:lnTo>
                <a:lnTo>
                  <a:pt x="0" y="9525"/>
                </a:lnTo>
                <a:lnTo>
                  <a:pt x="172720" y="121285"/>
                </a:lnTo>
                <a:lnTo>
                  <a:pt x="172720" y="76835"/>
                </a:lnTo>
                <a:lnTo>
                  <a:pt x="5397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8" name="object 38"/>
          <p:cNvGrpSpPr/>
          <p:nvPr/>
        </p:nvGrpSpPr>
        <p:grpSpPr>
          <a:xfrm>
            <a:off x="3702367" y="4078287"/>
            <a:ext cx="2426335" cy="2589530"/>
            <a:chOff x="3702367" y="4078287"/>
            <a:chExt cx="2426335" cy="2589530"/>
          </a:xfrm>
        </p:grpSpPr>
        <p:pic>
          <p:nvPicPr>
            <p:cNvPr id="39" name="object 39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3913504" y="5118735"/>
              <a:ext cx="1134745" cy="815339"/>
            </a:xfrm>
            <a:prstGeom prst="rect">
              <a:avLst/>
            </a:prstGeom>
          </p:spPr>
        </p:pic>
        <p:sp>
          <p:nvSpPr>
            <p:cNvPr id="40" name="object 40"/>
            <p:cNvSpPr/>
            <p:nvPr/>
          </p:nvSpPr>
          <p:spPr>
            <a:xfrm>
              <a:off x="3909059" y="5114289"/>
              <a:ext cx="1144270" cy="824865"/>
            </a:xfrm>
            <a:custGeom>
              <a:avLst/>
              <a:gdLst/>
              <a:ahLst/>
              <a:cxnLst/>
              <a:rect l="l" t="t" r="r" b="b"/>
              <a:pathLst>
                <a:path w="1144270" h="824864">
                  <a:moveTo>
                    <a:pt x="140969" y="0"/>
                  </a:moveTo>
                  <a:lnTo>
                    <a:pt x="1003935" y="0"/>
                  </a:lnTo>
                  <a:lnTo>
                    <a:pt x="1031875" y="3175"/>
                  </a:lnTo>
                  <a:lnTo>
                    <a:pt x="1082675" y="24765"/>
                  </a:lnTo>
                  <a:lnTo>
                    <a:pt x="1120139" y="62230"/>
                  </a:lnTo>
                  <a:lnTo>
                    <a:pt x="1141729" y="113030"/>
                  </a:lnTo>
                  <a:lnTo>
                    <a:pt x="1144269" y="140970"/>
                  </a:lnTo>
                  <a:lnTo>
                    <a:pt x="1144269" y="684530"/>
                  </a:lnTo>
                  <a:lnTo>
                    <a:pt x="1133475" y="738505"/>
                  </a:lnTo>
                  <a:lnTo>
                    <a:pt x="1102994" y="783590"/>
                  </a:lnTo>
                  <a:lnTo>
                    <a:pt x="1057910" y="814070"/>
                  </a:lnTo>
                  <a:lnTo>
                    <a:pt x="1003935" y="824865"/>
                  </a:lnTo>
                  <a:lnTo>
                    <a:pt x="140969" y="824865"/>
                  </a:lnTo>
                  <a:lnTo>
                    <a:pt x="86360" y="814070"/>
                  </a:lnTo>
                  <a:lnTo>
                    <a:pt x="41910" y="783590"/>
                  </a:lnTo>
                  <a:lnTo>
                    <a:pt x="11429" y="738505"/>
                  </a:lnTo>
                  <a:lnTo>
                    <a:pt x="0" y="684530"/>
                  </a:lnTo>
                  <a:lnTo>
                    <a:pt x="0" y="140970"/>
                  </a:lnTo>
                  <a:lnTo>
                    <a:pt x="11429" y="86360"/>
                  </a:lnTo>
                  <a:lnTo>
                    <a:pt x="41910" y="41910"/>
                  </a:lnTo>
                  <a:lnTo>
                    <a:pt x="86360" y="11430"/>
                  </a:lnTo>
                  <a:lnTo>
                    <a:pt x="140969" y="0"/>
                  </a:lnTo>
                  <a:close/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1" name="object 41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5086984" y="4088129"/>
              <a:ext cx="1031875" cy="1863089"/>
            </a:xfrm>
            <a:prstGeom prst="rect">
              <a:avLst/>
            </a:prstGeom>
          </p:spPr>
        </p:pic>
        <p:sp>
          <p:nvSpPr>
            <p:cNvPr id="42" name="object 42"/>
            <p:cNvSpPr/>
            <p:nvPr/>
          </p:nvSpPr>
          <p:spPr>
            <a:xfrm>
              <a:off x="5082539" y="4083050"/>
              <a:ext cx="1041400" cy="1872614"/>
            </a:xfrm>
            <a:custGeom>
              <a:avLst/>
              <a:gdLst/>
              <a:ahLst/>
              <a:cxnLst/>
              <a:rect l="l" t="t" r="r" b="b"/>
              <a:pathLst>
                <a:path w="1041400" h="1872614">
                  <a:moveTo>
                    <a:pt x="176530" y="0"/>
                  </a:moveTo>
                  <a:lnTo>
                    <a:pt x="864870" y="0"/>
                  </a:lnTo>
                  <a:lnTo>
                    <a:pt x="900430" y="3175"/>
                  </a:lnTo>
                  <a:lnTo>
                    <a:pt x="963295" y="29844"/>
                  </a:lnTo>
                  <a:lnTo>
                    <a:pt x="1011555" y="77469"/>
                  </a:lnTo>
                  <a:lnTo>
                    <a:pt x="1037589" y="140969"/>
                  </a:lnTo>
                  <a:lnTo>
                    <a:pt x="1041400" y="176530"/>
                  </a:lnTo>
                  <a:lnTo>
                    <a:pt x="1041400" y="1696085"/>
                  </a:lnTo>
                  <a:lnTo>
                    <a:pt x="1027430" y="1764030"/>
                  </a:lnTo>
                  <a:lnTo>
                    <a:pt x="989964" y="1820545"/>
                  </a:lnTo>
                  <a:lnTo>
                    <a:pt x="933450" y="1858645"/>
                  </a:lnTo>
                  <a:lnTo>
                    <a:pt x="864870" y="1872614"/>
                  </a:lnTo>
                  <a:lnTo>
                    <a:pt x="176530" y="1872614"/>
                  </a:lnTo>
                  <a:lnTo>
                    <a:pt x="107950" y="1858645"/>
                  </a:lnTo>
                  <a:lnTo>
                    <a:pt x="52070" y="1820545"/>
                  </a:lnTo>
                  <a:lnTo>
                    <a:pt x="13970" y="1764030"/>
                  </a:lnTo>
                  <a:lnTo>
                    <a:pt x="0" y="1696085"/>
                  </a:lnTo>
                  <a:lnTo>
                    <a:pt x="0" y="176530"/>
                  </a:lnTo>
                  <a:lnTo>
                    <a:pt x="13970" y="107950"/>
                  </a:lnTo>
                  <a:lnTo>
                    <a:pt x="52070" y="51435"/>
                  </a:lnTo>
                  <a:lnTo>
                    <a:pt x="107950" y="13335"/>
                  </a:lnTo>
                  <a:lnTo>
                    <a:pt x="176530" y="0"/>
                  </a:lnTo>
                  <a:close/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3" name="object 43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3712209" y="4106544"/>
              <a:ext cx="1334135" cy="958214"/>
            </a:xfrm>
            <a:prstGeom prst="rect">
              <a:avLst/>
            </a:prstGeom>
          </p:spPr>
        </p:pic>
        <p:sp>
          <p:nvSpPr>
            <p:cNvPr id="44" name="object 44"/>
            <p:cNvSpPr/>
            <p:nvPr/>
          </p:nvSpPr>
          <p:spPr>
            <a:xfrm>
              <a:off x="3707129" y="4102100"/>
              <a:ext cx="1343025" cy="967740"/>
            </a:xfrm>
            <a:custGeom>
              <a:avLst/>
              <a:gdLst/>
              <a:ahLst/>
              <a:cxnLst/>
              <a:rect l="l" t="t" r="r" b="b"/>
              <a:pathLst>
                <a:path w="1343025" h="967739">
                  <a:moveTo>
                    <a:pt x="164465" y="0"/>
                  </a:moveTo>
                  <a:lnTo>
                    <a:pt x="1179195" y="0"/>
                  </a:lnTo>
                  <a:lnTo>
                    <a:pt x="1212215" y="3175"/>
                  </a:lnTo>
                  <a:lnTo>
                    <a:pt x="1270635" y="27939"/>
                  </a:lnTo>
                  <a:lnTo>
                    <a:pt x="1315085" y="73025"/>
                  </a:lnTo>
                  <a:lnTo>
                    <a:pt x="1339850" y="131444"/>
                  </a:lnTo>
                  <a:lnTo>
                    <a:pt x="1343025" y="164464"/>
                  </a:lnTo>
                  <a:lnTo>
                    <a:pt x="1343025" y="803275"/>
                  </a:lnTo>
                  <a:lnTo>
                    <a:pt x="1330325" y="867410"/>
                  </a:lnTo>
                  <a:lnTo>
                    <a:pt x="1294765" y="920114"/>
                  </a:lnTo>
                  <a:lnTo>
                    <a:pt x="1242695" y="955039"/>
                  </a:lnTo>
                  <a:lnTo>
                    <a:pt x="1179195" y="967739"/>
                  </a:lnTo>
                  <a:lnTo>
                    <a:pt x="164465" y="967739"/>
                  </a:lnTo>
                  <a:lnTo>
                    <a:pt x="100330" y="955039"/>
                  </a:lnTo>
                  <a:lnTo>
                    <a:pt x="48260" y="920114"/>
                  </a:lnTo>
                  <a:lnTo>
                    <a:pt x="12700" y="867410"/>
                  </a:lnTo>
                  <a:lnTo>
                    <a:pt x="0" y="803275"/>
                  </a:lnTo>
                  <a:lnTo>
                    <a:pt x="0" y="164464"/>
                  </a:lnTo>
                  <a:lnTo>
                    <a:pt x="12700" y="100330"/>
                  </a:lnTo>
                  <a:lnTo>
                    <a:pt x="48260" y="48260"/>
                  </a:lnTo>
                  <a:lnTo>
                    <a:pt x="100330" y="13335"/>
                  </a:lnTo>
                  <a:lnTo>
                    <a:pt x="164465" y="0"/>
                  </a:lnTo>
                  <a:close/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5" name="object 45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4185284" y="5988685"/>
              <a:ext cx="553720" cy="668020"/>
            </a:xfrm>
            <a:prstGeom prst="rect">
              <a:avLst/>
            </a:prstGeom>
          </p:spPr>
        </p:pic>
        <p:sp>
          <p:nvSpPr>
            <p:cNvPr id="46" name="object 46"/>
            <p:cNvSpPr/>
            <p:nvPr/>
          </p:nvSpPr>
          <p:spPr>
            <a:xfrm>
              <a:off x="4180839" y="5983604"/>
              <a:ext cx="563245" cy="677545"/>
            </a:xfrm>
            <a:custGeom>
              <a:avLst/>
              <a:gdLst/>
              <a:ahLst/>
              <a:cxnLst/>
              <a:rect l="l" t="t" r="r" b="b"/>
              <a:pathLst>
                <a:path w="563245" h="677545">
                  <a:moveTo>
                    <a:pt x="97155" y="0"/>
                  </a:moveTo>
                  <a:lnTo>
                    <a:pt x="466089" y="0"/>
                  </a:lnTo>
                  <a:lnTo>
                    <a:pt x="485775" y="1905"/>
                  </a:lnTo>
                  <a:lnTo>
                    <a:pt x="534670" y="28575"/>
                  </a:lnTo>
                  <a:lnTo>
                    <a:pt x="561339" y="77470"/>
                  </a:lnTo>
                  <a:lnTo>
                    <a:pt x="563245" y="97155"/>
                  </a:lnTo>
                  <a:lnTo>
                    <a:pt x="563245" y="580390"/>
                  </a:lnTo>
                  <a:lnTo>
                    <a:pt x="555625" y="617855"/>
                  </a:lnTo>
                  <a:lnTo>
                    <a:pt x="520064" y="661035"/>
                  </a:lnTo>
                  <a:lnTo>
                    <a:pt x="466089" y="677545"/>
                  </a:lnTo>
                  <a:lnTo>
                    <a:pt x="97155" y="677545"/>
                  </a:lnTo>
                  <a:lnTo>
                    <a:pt x="43180" y="661035"/>
                  </a:lnTo>
                  <a:lnTo>
                    <a:pt x="7620" y="617855"/>
                  </a:lnTo>
                  <a:lnTo>
                    <a:pt x="0" y="580390"/>
                  </a:lnTo>
                  <a:lnTo>
                    <a:pt x="0" y="97155"/>
                  </a:lnTo>
                  <a:lnTo>
                    <a:pt x="16510" y="43180"/>
                  </a:lnTo>
                  <a:lnTo>
                    <a:pt x="59689" y="7620"/>
                  </a:lnTo>
                  <a:lnTo>
                    <a:pt x="97155" y="0"/>
                  </a:lnTo>
                  <a:close/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7" name="object 47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4775834" y="5986145"/>
              <a:ext cx="1062355" cy="672465"/>
            </a:xfrm>
            <a:prstGeom prst="rect">
              <a:avLst/>
            </a:prstGeom>
          </p:spPr>
        </p:pic>
        <p:sp>
          <p:nvSpPr>
            <p:cNvPr id="48" name="object 48"/>
            <p:cNvSpPr/>
            <p:nvPr/>
          </p:nvSpPr>
          <p:spPr>
            <a:xfrm>
              <a:off x="4770754" y="5981064"/>
              <a:ext cx="1071880" cy="681990"/>
            </a:xfrm>
            <a:custGeom>
              <a:avLst/>
              <a:gdLst/>
              <a:ahLst/>
              <a:cxnLst/>
              <a:rect l="l" t="t" r="r" b="b"/>
              <a:pathLst>
                <a:path w="1071879" h="681990">
                  <a:moveTo>
                    <a:pt x="116840" y="0"/>
                  </a:moveTo>
                  <a:lnTo>
                    <a:pt x="955040" y="0"/>
                  </a:lnTo>
                  <a:lnTo>
                    <a:pt x="978535" y="2540"/>
                  </a:lnTo>
                  <a:lnTo>
                    <a:pt x="1020445" y="19685"/>
                  </a:lnTo>
                  <a:lnTo>
                    <a:pt x="1052195" y="51435"/>
                  </a:lnTo>
                  <a:lnTo>
                    <a:pt x="1069340" y="93345"/>
                  </a:lnTo>
                  <a:lnTo>
                    <a:pt x="1071880" y="116840"/>
                  </a:lnTo>
                  <a:lnTo>
                    <a:pt x="1071880" y="565150"/>
                  </a:lnTo>
                  <a:lnTo>
                    <a:pt x="1062990" y="610235"/>
                  </a:lnTo>
                  <a:lnTo>
                    <a:pt x="1037590" y="647700"/>
                  </a:lnTo>
                  <a:lnTo>
                    <a:pt x="1000125" y="672465"/>
                  </a:lnTo>
                  <a:lnTo>
                    <a:pt x="955040" y="681990"/>
                  </a:lnTo>
                  <a:lnTo>
                    <a:pt x="116840" y="681990"/>
                  </a:lnTo>
                  <a:lnTo>
                    <a:pt x="71755" y="672465"/>
                  </a:lnTo>
                  <a:lnTo>
                    <a:pt x="34290" y="647700"/>
                  </a:lnTo>
                  <a:lnTo>
                    <a:pt x="8890" y="610235"/>
                  </a:lnTo>
                  <a:lnTo>
                    <a:pt x="0" y="565150"/>
                  </a:lnTo>
                  <a:lnTo>
                    <a:pt x="0" y="116840"/>
                  </a:lnTo>
                  <a:lnTo>
                    <a:pt x="8890" y="71755"/>
                  </a:lnTo>
                  <a:lnTo>
                    <a:pt x="34290" y="34290"/>
                  </a:lnTo>
                  <a:lnTo>
                    <a:pt x="71755" y="8890"/>
                  </a:lnTo>
                  <a:lnTo>
                    <a:pt x="116840" y="0"/>
                  </a:lnTo>
                  <a:close/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1" name="Zone de texte 2"/>
          <p:cNvSpPr txBox="1"/>
          <p:nvPr/>
        </p:nvSpPr>
        <p:spPr>
          <a:xfrm>
            <a:off x="4485512" y="2014839"/>
            <a:ext cx="824230" cy="266318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hangingPunct="0">
              <a:spcAft>
                <a:spcPts val="0"/>
              </a:spcAft>
            </a:pPr>
            <a:r>
              <a:rPr lang="fr-FR" sz="800" dirty="0" smtClean="0">
                <a:effectLst/>
                <a:latin typeface="Arial"/>
                <a:ea typeface="Times New Roman"/>
              </a:rPr>
              <a:t>RNCP35830</a:t>
            </a:r>
            <a:endParaRPr lang="fr-FR" sz="1000" dirty="0">
              <a:effectLst/>
              <a:latin typeface="Times New Roman"/>
              <a:ea typeface="Times New Roman"/>
            </a:endParaRPr>
          </a:p>
        </p:txBody>
      </p:sp>
      <p:sp>
        <p:nvSpPr>
          <p:cNvPr id="53" name="object 27"/>
          <p:cNvSpPr txBox="1"/>
          <p:nvPr/>
        </p:nvSpPr>
        <p:spPr>
          <a:xfrm>
            <a:off x="7886641" y="6588669"/>
            <a:ext cx="1811895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fr-FR" sz="1000" spc="-5" dirty="0" smtClean="0">
                <a:latin typeface="Calibri"/>
                <a:cs typeface="Calibri"/>
              </a:rPr>
              <a:t>Mise à jour : 1</a:t>
            </a:r>
            <a:r>
              <a:rPr lang="fr-FR" sz="1000" spc="-5" baseline="30000" dirty="0" smtClean="0">
                <a:latin typeface="Calibri"/>
                <a:cs typeface="Calibri"/>
              </a:rPr>
              <a:t>er</a:t>
            </a:r>
            <a:r>
              <a:rPr lang="fr-FR" sz="1000" spc="-5" dirty="0" smtClean="0">
                <a:latin typeface="Calibri"/>
                <a:cs typeface="Calibri"/>
              </a:rPr>
              <a:t> s</a:t>
            </a:r>
            <a:r>
              <a:rPr sz="1000" spc="-5" dirty="0" err="1" smtClean="0">
                <a:latin typeface="Calibri"/>
                <a:cs typeface="Calibri"/>
              </a:rPr>
              <a:t>eptembre</a:t>
            </a:r>
            <a:r>
              <a:rPr sz="1000" spc="-30" dirty="0" smtClean="0">
                <a:latin typeface="Calibri"/>
                <a:cs typeface="Calibri"/>
              </a:rPr>
              <a:t> </a:t>
            </a:r>
            <a:r>
              <a:rPr lang="fr-FR" sz="1000" dirty="0" smtClean="0">
                <a:latin typeface="Calibri"/>
                <a:cs typeface="Calibri"/>
              </a:rPr>
              <a:t>2024</a:t>
            </a:r>
            <a:endParaRPr sz="1000" dirty="0">
              <a:latin typeface="Calibri"/>
              <a:cs typeface="Calibri"/>
            </a:endParaRPr>
          </a:p>
        </p:txBody>
      </p:sp>
      <p:pic>
        <p:nvPicPr>
          <p:cNvPr id="54" name="object 42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7401304" y="6093802"/>
            <a:ext cx="970674" cy="288000"/>
          </a:xfrm>
          <a:prstGeom prst="rect">
            <a:avLst/>
          </a:prstGeom>
        </p:spPr>
      </p:pic>
      <p:pic>
        <p:nvPicPr>
          <p:cNvPr id="56" name="object 43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8928176" y="206376"/>
            <a:ext cx="659371" cy="270510"/>
          </a:xfrm>
          <a:prstGeom prst="rect">
            <a:avLst/>
          </a:prstGeom>
        </p:spPr>
      </p:pic>
      <p:pic>
        <p:nvPicPr>
          <p:cNvPr id="57" name="Picture 3" descr="T:\SEO Aout 2024 – Aout 2025\T01 ADMINISTRATION FONCTIONNEMENT INTERNE\T01N30\T01N30-02\Logo-qualiopi-avec-action-de-formation.png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4290" y="5932776"/>
            <a:ext cx="684218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9" name="Zone de texte 2"/>
          <p:cNvSpPr txBox="1"/>
          <p:nvPr/>
        </p:nvSpPr>
        <p:spPr>
          <a:xfrm>
            <a:off x="8670759" y="6400852"/>
            <a:ext cx="816913" cy="206867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hangingPunct="0">
              <a:spcAft>
                <a:spcPts val="0"/>
              </a:spcAft>
            </a:pPr>
            <a:r>
              <a:rPr lang="fr-FR" sz="400" dirty="0" smtClean="0">
                <a:solidFill>
                  <a:schemeClr val="tx2"/>
                </a:solidFill>
                <a:effectLst/>
                <a:ea typeface="Times New Roman"/>
              </a:rPr>
              <a:t>Par ICPF</a:t>
            </a:r>
          </a:p>
          <a:p>
            <a:pPr hangingPunct="0">
              <a:spcAft>
                <a:spcPts val="0"/>
              </a:spcAft>
            </a:pPr>
            <a:r>
              <a:rPr lang="fr-FR" sz="400" dirty="0" smtClean="0">
                <a:solidFill>
                  <a:schemeClr val="tx2"/>
                </a:solidFill>
                <a:ea typeface="Times New Roman"/>
              </a:rPr>
              <a:t>Pour la période 2021-2024</a:t>
            </a:r>
            <a:endParaRPr lang="fr-FR" sz="400" dirty="0">
              <a:solidFill>
                <a:schemeClr val="tx2"/>
              </a:solidFill>
              <a:effectLst/>
              <a:ea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2085" y="5541008"/>
            <a:ext cx="730885" cy="1267460"/>
          </a:xfrm>
          <a:prstGeom prst="rect">
            <a:avLst/>
          </a:prstGeom>
        </p:spPr>
      </p:pic>
      <p:grpSp>
        <p:nvGrpSpPr>
          <p:cNvPr id="3" name="object 3"/>
          <p:cNvGrpSpPr/>
          <p:nvPr/>
        </p:nvGrpSpPr>
        <p:grpSpPr>
          <a:xfrm>
            <a:off x="146685" y="5515609"/>
            <a:ext cx="2117090" cy="1200785"/>
            <a:chOff x="146685" y="5515609"/>
            <a:chExt cx="2117090" cy="1200785"/>
          </a:xfrm>
        </p:grpSpPr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50290" y="5775959"/>
              <a:ext cx="990599" cy="792480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146685" y="5515609"/>
              <a:ext cx="2117090" cy="1200785"/>
            </a:xfrm>
            <a:custGeom>
              <a:avLst/>
              <a:gdLst/>
              <a:ahLst/>
              <a:cxnLst/>
              <a:rect l="l" t="t" r="r" b="b"/>
              <a:pathLst>
                <a:path w="2117090" h="1200784">
                  <a:moveTo>
                    <a:pt x="2117090" y="0"/>
                  </a:moveTo>
                  <a:lnTo>
                    <a:pt x="0" y="0"/>
                  </a:lnTo>
                  <a:lnTo>
                    <a:pt x="0" y="1200784"/>
                  </a:lnTo>
                  <a:lnTo>
                    <a:pt x="2117090" y="1200784"/>
                  </a:lnTo>
                  <a:lnTo>
                    <a:pt x="2117090" y="0"/>
                  </a:lnTo>
                  <a:close/>
                </a:path>
              </a:pathLst>
            </a:custGeom>
            <a:solidFill>
              <a:srgbClr val="FB7B0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255524" y="193040"/>
            <a:ext cx="2946400" cy="5715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ts val="1075"/>
              </a:lnSpc>
              <a:spcBef>
                <a:spcPts val="100"/>
              </a:spcBef>
            </a:pPr>
            <a:r>
              <a:rPr sz="900" b="1" i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Prére</a:t>
            </a:r>
            <a:r>
              <a:rPr sz="900" b="1" i="1" u="sng" spc="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q</a:t>
            </a:r>
            <a:r>
              <a:rPr sz="900" b="1" i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u</a:t>
            </a:r>
            <a:r>
              <a:rPr sz="900" b="1" i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i</a:t>
            </a:r>
            <a:r>
              <a:rPr sz="900" b="1" i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</a:t>
            </a:r>
            <a:r>
              <a:rPr sz="900" b="1" i="1" spc="-30" dirty="0">
                <a:latin typeface="Calibri"/>
                <a:cs typeface="Calibri"/>
              </a:rPr>
              <a:t> </a:t>
            </a:r>
            <a:r>
              <a:rPr sz="900" b="1" i="1" dirty="0">
                <a:latin typeface="Calibri"/>
                <a:cs typeface="Calibri"/>
              </a:rPr>
              <a:t>:</a:t>
            </a:r>
            <a:endParaRPr sz="900">
              <a:latin typeface="Calibri"/>
              <a:cs typeface="Calibri"/>
            </a:endParaRPr>
          </a:p>
          <a:p>
            <a:pPr marL="186055" marR="5080" indent="-173990" algn="just">
              <a:lnSpc>
                <a:spcPct val="99500"/>
              </a:lnSpc>
              <a:buFont typeface="Arial MT"/>
              <a:buChar char="•"/>
              <a:tabLst>
                <a:tab pos="186690" algn="l"/>
              </a:tabLst>
            </a:pPr>
            <a:r>
              <a:rPr sz="900" dirty="0">
                <a:latin typeface="Calibri"/>
                <a:cs typeface="Calibri"/>
              </a:rPr>
              <a:t>La </a:t>
            </a:r>
            <a:r>
              <a:rPr sz="900" spc="-5" dirty="0">
                <a:latin typeface="Calibri"/>
                <a:cs typeface="Calibri"/>
              </a:rPr>
              <a:t>formation aide soignant </a:t>
            </a:r>
            <a:r>
              <a:rPr sz="900" dirty="0">
                <a:latin typeface="Calibri"/>
                <a:cs typeface="Calibri"/>
              </a:rPr>
              <a:t>est </a:t>
            </a:r>
            <a:r>
              <a:rPr sz="900" spc="-5" dirty="0">
                <a:latin typeface="Calibri"/>
                <a:cs typeface="Calibri"/>
              </a:rPr>
              <a:t>ouverte </a:t>
            </a:r>
            <a:r>
              <a:rPr sz="900" dirty="0">
                <a:latin typeface="Calibri"/>
                <a:cs typeface="Calibri"/>
              </a:rPr>
              <a:t>aux candidats âgés 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de 17 ans </a:t>
            </a:r>
            <a:r>
              <a:rPr sz="900" spc="5" dirty="0">
                <a:latin typeface="Calibri"/>
                <a:cs typeface="Calibri"/>
              </a:rPr>
              <a:t>au </a:t>
            </a:r>
            <a:r>
              <a:rPr sz="900" spc="-5" dirty="0">
                <a:latin typeface="Calibri"/>
                <a:cs typeface="Calibri"/>
              </a:rPr>
              <a:t>moins </a:t>
            </a:r>
            <a:r>
              <a:rPr sz="900" dirty="0">
                <a:latin typeface="Calibri"/>
                <a:cs typeface="Calibri"/>
              </a:rPr>
              <a:t>au </a:t>
            </a:r>
            <a:r>
              <a:rPr sz="900" spc="-5" dirty="0">
                <a:latin typeface="Calibri"/>
                <a:cs typeface="Calibri"/>
              </a:rPr>
              <a:t>31 décembre de </a:t>
            </a:r>
            <a:r>
              <a:rPr sz="900" dirty="0">
                <a:latin typeface="Calibri"/>
                <a:cs typeface="Calibri"/>
              </a:rPr>
              <a:t>l’année </a:t>
            </a:r>
            <a:r>
              <a:rPr sz="900" spc="-5" dirty="0">
                <a:latin typeface="Calibri"/>
                <a:cs typeface="Calibri"/>
              </a:rPr>
              <a:t>d’entrée en </a:t>
            </a:r>
            <a:r>
              <a:rPr sz="900" spc="-19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formation.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55524" y="879094"/>
            <a:ext cx="2933065" cy="30162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>
              <a:lnSpc>
                <a:spcPct val="101099"/>
              </a:lnSpc>
              <a:spcBef>
                <a:spcPts val="85"/>
              </a:spcBef>
            </a:pPr>
            <a:r>
              <a:rPr sz="900" dirty="0">
                <a:latin typeface="Calibri"/>
                <a:cs typeface="Calibri"/>
              </a:rPr>
              <a:t>La</a:t>
            </a:r>
            <a:r>
              <a:rPr sz="900" spc="1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formation</a:t>
            </a:r>
            <a:r>
              <a:rPr sz="900" spc="1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conduisant</a:t>
            </a:r>
            <a:r>
              <a:rPr sz="900" spc="3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au</a:t>
            </a:r>
            <a:r>
              <a:rPr sz="900" spc="4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diplôme</a:t>
            </a:r>
            <a:r>
              <a:rPr sz="900" spc="4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d’État</a:t>
            </a:r>
            <a:r>
              <a:rPr sz="900" spc="2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d’aide</a:t>
            </a:r>
            <a:r>
              <a:rPr sz="900" spc="3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soignant</a:t>
            </a:r>
            <a:r>
              <a:rPr sz="900" spc="3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est </a:t>
            </a:r>
            <a:r>
              <a:rPr sz="900" spc="-19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accessible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sans</a:t>
            </a:r>
            <a:r>
              <a:rPr sz="900" spc="-2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condition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de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diplôme</a:t>
            </a:r>
            <a:r>
              <a:rPr sz="900" spc="1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par</a:t>
            </a:r>
            <a:r>
              <a:rPr sz="900" spc="-2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les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voies</a:t>
            </a:r>
            <a:r>
              <a:rPr sz="900" spc="-1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suivantes</a:t>
            </a:r>
            <a:r>
              <a:rPr sz="900" spc="1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: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55524" y="1154938"/>
            <a:ext cx="2397125" cy="569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6055" indent="-17399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186055" algn="l"/>
                <a:tab pos="186690" algn="l"/>
              </a:tabLst>
            </a:pPr>
            <a:r>
              <a:rPr sz="900" dirty="0">
                <a:latin typeface="Calibri"/>
                <a:cs typeface="Calibri"/>
              </a:rPr>
              <a:t>La</a:t>
            </a:r>
            <a:r>
              <a:rPr sz="900" spc="-4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formation</a:t>
            </a:r>
            <a:r>
              <a:rPr sz="900" spc="-2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initiale</a:t>
            </a:r>
            <a:endParaRPr sz="900">
              <a:latin typeface="Calibri"/>
              <a:cs typeface="Calibri"/>
            </a:endParaRPr>
          </a:p>
          <a:p>
            <a:pPr marL="186055" indent="-173990">
              <a:lnSpc>
                <a:spcPts val="1070"/>
              </a:lnSpc>
              <a:buFont typeface="Arial MT"/>
              <a:buChar char="•"/>
              <a:tabLst>
                <a:tab pos="186055" algn="l"/>
                <a:tab pos="186690" algn="l"/>
              </a:tabLst>
            </a:pPr>
            <a:r>
              <a:rPr sz="900" dirty="0">
                <a:latin typeface="Calibri"/>
                <a:cs typeface="Calibri"/>
              </a:rPr>
              <a:t>La</a:t>
            </a:r>
            <a:r>
              <a:rPr sz="900" spc="-5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formation</a:t>
            </a:r>
            <a:r>
              <a:rPr sz="900" spc="-2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professionnelle</a:t>
            </a:r>
            <a:r>
              <a:rPr sz="900" spc="3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continue</a:t>
            </a:r>
            <a:endParaRPr sz="900">
              <a:latin typeface="Calibri"/>
              <a:cs typeface="Calibri"/>
            </a:endParaRPr>
          </a:p>
          <a:p>
            <a:pPr marL="186055" marR="5080" indent="-173990">
              <a:lnSpc>
                <a:spcPts val="1070"/>
              </a:lnSpc>
              <a:spcBef>
                <a:spcPts val="30"/>
              </a:spcBef>
              <a:buFont typeface="Arial MT"/>
              <a:buChar char="•"/>
              <a:tabLst>
                <a:tab pos="186055" algn="l"/>
                <a:tab pos="186690" algn="l"/>
              </a:tabLst>
            </a:pPr>
            <a:r>
              <a:rPr sz="900" dirty="0">
                <a:latin typeface="Calibri"/>
                <a:cs typeface="Calibri"/>
              </a:rPr>
              <a:t>La</a:t>
            </a:r>
            <a:r>
              <a:rPr sz="900" spc="4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validation,</a:t>
            </a:r>
            <a:r>
              <a:rPr sz="900" spc="7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partielle</a:t>
            </a:r>
            <a:r>
              <a:rPr sz="900" spc="5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ou</a:t>
            </a:r>
            <a:r>
              <a:rPr sz="900" spc="4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totale,</a:t>
            </a:r>
            <a:r>
              <a:rPr sz="900" spc="8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des</a:t>
            </a:r>
            <a:r>
              <a:rPr sz="900" spc="5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acquis</a:t>
            </a:r>
            <a:r>
              <a:rPr sz="900" spc="5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de </a:t>
            </a:r>
            <a:r>
              <a:rPr sz="900" spc="-18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l’expérience.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55524" y="1839214"/>
            <a:ext cx="2946400" cy="7073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ts val="1075"/>
              </a:lnSpc>
              <a:spcBef>
                <a:spcPts val="100"/>
              </a:spcBef>
            </a:pPr>
            <a:r>
              <a:rPr sz="900" b="1" i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Sélection</a:t>
            </a:r>
            <a:r>
              <a:rPr sz="900" b="1" i="1" spc="-30" dirty="0">
                <a:latin typeface="Calibri"/>
                <a:cs typeface="Calibri"/>
              </a:rPr>
              <a:t> </a:t>
            </a:r>
            <a:r>
              <a:rPr sz="900" b="1" i="1" dirty="0">
                <a:latin typeface="Calibri"/>
                <a:cs typeface="Calibri"/>
              </a:rPr>
              <a:t>:</a:t>
            </a:r>
            <a:endParaRPr sz="900">
              <a:latin typeface="Calibri"/>
              <a:cs typeface="Calibri"/>
            </a:endParaRPr>
          </a:p>
          <a:p>
            <a:pPr marL="12700" marR="5080" algn="just">
              <a:lnSpc>
                <a:spcPct val="99400"/>
              </a:lnSpc>
            </a:pPr>
            <a:r>
              <a:rPr sz="900" dirty="0">
                <a:latin typeface="Calibri"/>
                <a:cs typeface="Calibri"/>
              </a:rPr>
              <a:t>La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sélection</a:t>
            </a:r>
            <a:r>
              <a:rPr sz="900" dirty="0">
                <a:latin typeface="Calibri"/>
                <a:cs typeface="Calibri"/>
              </a:rPr>
              <a:t> des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candidats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est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effectuée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par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un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jury</a:t>
            </a:r>
            <a:r>
              <a:rPr sz="900" spc="19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de 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sélection sur la base </a:t>
            </a:r>
            <a:r>
              <a:rPr sz="900" dirty="0">
                <a:latin typeface="Calibri"/>
                <a:cs typeface="Calibri"/>
              </a:rPr>
              <a:t>d’un </a:t>
            </a:r>
            <a:r>
              <a:rPr sz="900" spc="-5" dirty="0">
                <a:latin typeface="Calibri"/>
                <a:cs typeface="Calibri"/>
              </a:rPr>
              <a:t>dossier et d’un entretien destinés </a:t>
            </a:r>
            <a:r>
              <a:rPr sz="900" dirty="0">
                <a:latin typeface="Calibri"/>
                <a:cs typeface="Calibri"/>
              </a:rPr>
              <a:t>à 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apprécier les connaissances, </a:t>
            </a:r>
            <a:r>
              <a:rPr sz="900" dirty="0">
                <a:latin typeface="Calibri"/>
                <a:cs typeface="Calibri"/>
              </a:rPr>
              <a:t>les </a:t>
            </a:r>
            <a:r>
              <a:rPr sz="900" spc="-5" dirty="0">
                <a:latin typeface="Calibri"/>
                <a:cs typeface="Calibri"/>
              </a:rPr>
              <a:t>aptitudes et la </a:t>
            </a:r>
            <a:r>
              <a:rPr sz="900" dirty="0">
                <a:latin typeface="Calibri"/>
                <a:cs typeface="Calibri"/>
              </a:rPr>
              <a:t>motivation </a:t>
            </a:r>
            <a:r>
              <a:rPr sz="900" spc="-5" dirty="0">
                <a:latin typeface="Calibri"/>
                <a:cs typeface="Calibri"/>
              </a:rPr>
              <a:t>du 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candidat</a:t>
            </a:r>
            <a:r>
              <a:rPr sz="900" spc="-1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à</a:t>
            </a:r>
            <a:r>
              <a:rPr sz="900" spc="-1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suivre</a:t>
            </a:r>
            <a:r>
              <a:rPr sz="900" spc="1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l’une</a:t>
            </a:r>
            <a:r>
              <a:rPr sz="900" spc="1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des</a:t>
            </a:r>
            <a:r>
              <a:rPr sz="900" spc="-5" dirty="0">
                <a:latin typeface="Calibri"/>
                <a:cs typeface="Calibri"/>
              </a:rPr>
              <a:t> formations</a:t>
            </a:r>
            <a:r>
              <a:rPr sz="900" spc="-1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visées</a:t>
            </a:r>
            <a:r>
              <a:rPr sz="900" spc="1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ci-dessus.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55524" y="2662554"/>
            <a:ext cx="2929890" cy="5715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i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Tarifs</a:t>
            </a:r>
            <a:r>
              <a:rPr sz="900" b="1" i="1" spc="-30" dirty="0">
                <a:latin typeface="Calibri"/>
                <a:cs typeface="Calibri"/>
              </a:rPr>
              <a:t> </a:t>
            </a:r>
            <a:r>
              <a:rPr sz="900" b="1" i="1" dirty="0">
                <a:latin typeface="Calibri"/>
                <a:cs typeface="Calibri"/>
              </a:rPr>
              <a:t>:</a:t>
            </a:r>
            <a:endParaRPr sz="900">
              <a:latin typeface="Calibri"/>
              <a:cs typeface="Calibri"/>
            </a:endParaRPr>
          </a:p>
          <a:p>
            <a:pPr marL="186055" indent="-173990">
              <a:lnSpc>
                <a:spcPts val="1070"/>
              </a:lnSpc>
              <a:spcBef>
                <a:spcPts val="10"/>
              </a:spcBef>
              <a:buFont typeface="Arial MT"/>
              <a:buChar char="•"/>
              <a:tabLst>
                <a:tab pos="186055" algn="l"/>
                <a:tab pos="186690" algn="l"/>
              </a:tabLst>
            </a:pPr>
            <a:r>
              <a:rPr sz="900" spc="-5" dirty="0">
                <a:latin typeface="Calibri"/>
                <a:cs typeface="Calibri"/>
              </a:rPr>
              <a:t>6200</a:t>
            </a:r>
            <a:r>
              <a:rPr sz="900" spc="-4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€</a:t>
            </a:r>
            <a:r>
              <a:rPr sz="900" spc="-3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par</a:t>
            </a:r>
            <a:r>
              <a:rPr sz="900" spc="-1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année</a:t>
            </a:r>
            <a:r>
              <a:rPr sz="900" spc="-1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de</a:t>
            </a:r>
            <a:r>
              <a:rPr sz="900" spc="-1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formation</a:t>
            </a:r>
            <a:endParaRPr sz="900">
              <a:latin typeface="Calibri"/>
              <a:cs typeface="Calibri"/>
            </a:endParaRPr>
          </a:p>
          <a:p>
            <a:pPr marL="186055" marR="5080" indent="-173990">
              <a:lnSpc>
                <a:spcPts val="1070"/>
              </a:lnSpc>
              <a:spcBef>
                <a:spcPts val="35"/>
              </a:spcBef>
              <a:buFont typeface="Arial MT"/>
              <a:buChar char="•"/>
              <a:tabLst>
                <a:tab pos="186055" algn="l"/>
                <a:tab pos="186690" algn="l"/>
              </a:tabLst>
            </a:pPr>
            <a:r>
              <a:rPr sz="900" spc="-5" dirty="0">
                <a:latin typeface="Calibri"/>
                <a:cs typeface="Calibri"/>
              </a:rPr>
              <a:t>Frais</a:t>
            </a:r>
            <a:r>
              <a:rPr sz="900" spc="2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d’inscription</a:t>
            </a:r>
            <a:r>
              <a:rPr sz="900" spc="4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:</a:t>
            </a:r>
            <a:r>
              <a:rPr sz="900" spc="2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aucun</a:t>
            </a:r>
            <a:r>
              <a:rPr sz="900" spc="2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frais</a:t>
            </a:r>
            <a:r>
              <a:rPr sz="900" spc="2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afférent</a:t>
            </a:r>
            <a:r>
              <a:rPr sz="900" spc="4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à</a:t>
            </a:r>
            <a:r>
              <a:rPr sz="900" spc="3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la</a:t>
            </a:r>
            <a:r>
              <a:rPr sz="900" spc="4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sélection</a:t>
            </a:r>
            <a:r>
              <a:rPr sz="900" spc="3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n’est </a:t>
            </a:r>
            <a:r>
              <a:rPr sz="900" spc="-19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facturé</a:t>
            </a:r>
            <a:r>
              <a:rPr sz="900" spc="-3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aux</a:t>
            </a:r>
            <a:r>
              <a:rPr sz="900" spc="-2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candidats.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55524" y="3348354"/>
            <a:ext cx="34099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i="1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</a:t>
            </a:r>
            <a:r>
              <a:rPr sz="900" b="1" i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i</a:t>
            </a:r>
            <a:r>
              <a:rPr sz="900" b="1" i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</a:t>
            </a:r>
            <a:r>
              <a:rPr sz="900" b="1" i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</a:t>
            </a:r>
            <a:r>
              <a:rPr sz="900" b="1" i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</a:t>
            </a:r>
            <a:r>
              <a:rPr sz="900" b="1" i="1" spc="-5" dirty="0">
                <a:latin typeface="Calibri"/>
                <a:cs typeface="Calibri"/>
              </a:rPr>
              <a:t> </a:t>
            </a:r>
            <a:r>
              <a:rPr sz="900" b="1" i="1" dirty="0">
                <a:latin typeface="Calibri"/>
                <a:cs typeface="Calibri"/>
              </a:rPr>
              <a:t>: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55524" y="3484245"/>
            <a:ext cx="2949575" cy="11201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86055" marR="5080" indent="-173990" algn="just">
              <a:lnSpc>
                <a:spcPct val="99300"/>
              </a:lnSpc>
              <a:spcBef>
                <a:spcPts val="105"/>
              </a:spcBef>
              <a:buFont typeface="Arial MT"/>
              <a:buChar char="•"/>
              <a:tabLst>
                <a:tab pos="186690" algn="l"/>
              </a:tabLst>
            </a:pPr>
            <a:r>
              <a:rPr sz="900" dirty="0">
                <a:latin typeface="Calibri"/>
                <a:cs typeface="Calibri"/>
              </a:rPr>
              <a:t>La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Région</a:t>
            </a:r>
            <a:r>
              <a:rPr sz="900" dirty="0">
                <a:latin typeface="Calibri"/>
                <a:cs typeface="Calibri"/>
              </a:rPr>
              <a:t> Grand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Est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finance</a:t>
            </a:r>
            <a:r>
              <a:rPr sz="900" dirty="0">
                <a:latin typeface="Calibri"/>
                <a:cs typeface="Calibri"/>
              </a:rPr>
              <a:t> le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coût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de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la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formation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si 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l’apprenant</a:t>
            </a:r>
            <a:r>
              <a:rPr sz="900" dirty="0">
                <a:latin typeface="Calibri"/>
                <a:cs typeface="Calibri"/>
              </a:rPr>
              <a:t> est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en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continuité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d’études</a:t>
            </a:r>
            <a:r>
              <a:rPr sz="900" dirty="0">
                <a:latin typeface="Calibri"/>
                <a:cs typeface="Calibri"/>
              </a:rPr>
              <a:t> ou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inscrit</a:t>
            </a:r>
            <a:r>
              <a:rPr sz="900" dirty="0">
                <a:latin typeface="Calibri"/>
                <a:cs typeface="Calibri"/>
              </a:rPr>
              <a:t> à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Pôle </a:t>
            </a:r>
            <a:r>
              <a:rPr sz="900" spc="-19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Emploi. S’il est chez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un employeur,</a:t>
            </a:r>
            <a:r>
              <a:rPr sz="900" spc="19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il peut </a:t>
            </a:r>
            <a:r>
              <a:rPr sz="900" dirty="0">
                <a:latin typeface="Calibri"/>
                <a:cs typeface="Calibri"/>
              </a:rPr>
              <a:t>avoir </a:t>
            </a:r>
            <a:r>
              <a:rPr sz="900" spc="-5" dirty="0">
                <a:latin typeface="Calibri"/>
                <a:cs typeface="Calibri"/>
              </a:rPr>
              <a:t>une prise 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en</a:t>
            </a:r>
            <a:r>
              <a:rPr sz="900" spc="-1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charge </a:t>
            </a:r>
            <a:r>
              <a:rPr sz="900" spc="-5" dirty="0">
                <a:latin typeface="Calibri"/>
                <a:cs typeface="Calibri"/>
              </a:rPr>
              <a:t>par</a:t>
            </a:r>
            <a:r>
              <a:rPr sz="900" spc="-2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son employeur</a:t>
            </a:r>
            <a:r>
              <a:rPr sz="900" spc="3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ou</a:t>
            </a:r>
            <a:r>
              <a:rPr sz="900" spc="-5" dirty="0">
                <a:latin typeface="Calibri"/>
                <a:cs typeface="Calibri"/>
              </a:rPr>
              <a:t> par</a:t>
            </a:r>
            <a:r>
              <a:rPr sz="900" spc="-1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un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OPCO.</a:t>
            </a:r>
            <a:endParaRPr sz="900">
              <a:latin typeface="Calibri"/>
              <a:cs typeface="Calibri"/>
            </a:endParaRPr>
          </a:p>
          <a:p>
            <a:pPr marL="186055" indent="-173990" algn="just">
              <a:lnSpc>
                <a:spcPts val="1070"/>
              </a:lnSpc>
              <a:spcBef>
                <a:spcPts val="35"/>
              </a:spcBef>
              <a:buFont typeface="Arial MT"/>
              <a:buChar char="•"/>
              <a:tabLst>
                <a:tab pos="186690" algn="l"/>
              </a:tabLst>
            </a:pPr>
            <a:r>
              <a:rPr sz="900" spc="-5" dirty="0">
                <a:latin typeface="Calibri"/>
                <a:cs typeface="Calibri"/>
              </a:rPr>
              <a:t>Une</a:t>
            </a:r>
            <a:r>
              <a:rPr sz="900" spc="-2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bourse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peut être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attribuée</a:t>
            </a:r>
            <a:r>
              <a:rPr sz="900" spc="1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par</a:t>
            </a:r>
            <a:r>
              <a:rPr sz="900" spc="-1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la</a:t>
            </a:r>
            <a:r>
              <a:rPr sz="900" spc="-2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Région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Grand Est</a:t>
            </a:r>
            <a:endParaRPr sz="900">
              <a:latin typeface="Calibri"/>
              <a:cs typeface="Calibri"/>
            </a:endParaRPr>
          </a:p>
          <a:p>
            <a:pPr marL="186055" indent="-173990" algn="just">
              <a:lnSpc>
                <a:spcPts val="1070"/>
              </a:lnSpc>
              <a:buFont typeface="Arial MT"/>
              <a:buChar char="•"/>
              <a:tabLst>
                <a:tab pos="186690" algn="l"/>
              </a:tabLst>
            </a:pPr>
            <a:r>
              <a:rPr sz="900" dirty="0">
                <a:latin typeface="Calibri"/>
                <a:cs typeface="Calibri"/>
              </a:rPr>
              <a:t>Les</a:t>
            </a:r>
            <a:r>
              <a:rPr sz="900" spc="13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personnes</a:t>
            </a:r>
            <a:r>
              <a:rPr sz="900" spc="15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salariées</a:t>
            </a:r>
            <a:r>
              <a:rPr sz="900" spc="14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prennent</a:t>
            </a:r>
            <a:r>
              <a:rPr sz="900" spc="14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attache</a:t>
            </a:r>
            <a:r>
              <a:rPr sz="900" spc="13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auprès</a:t>
            </a:r>
            <a:r>
              <a:rPr sz="900" spc="14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de</a:t>
            </a:r>
            <a:r>
              <a:rPr sz="900" spc="13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leur</a:t>
            </a:r>
            <a:endParaRPr sz="900">
              <a:latin typeface="Calibri"/>
              <a:cs typeface="Calibri"/>
            </a:endParaRPr>
          </a:p>
          <a:p>
            <a:pPr marL="186055" marR="9525" algn="just">
              <a:lnSpc>
                <a:spcPts val="1070"/>
              </a:lnSpc>
              <a:spcBef>
                <a:spcPts val="45"/>
              </a:spcBef>
            </a:pPr>
            <a:r>
              <a:rPr sz="900" spc="-5" dirty="0">
                <a:latin typeface="Calibri"/>
                <a:cs typeface="Calibri"/>
              </a:rPr>
              <a:t>employeur</a:t>
            </a:r>
            <a:r>
              <a:rPr sz="900" dirty="0">
                <a:latin typeface="Calibri"/>
                <a:cs typeface="Calibri"/>
              </a:rPr>
              <a:t> ;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les </a:t>
            </a:r>
            <a:r>
              <a:rPr sz="900" spc="-5" dirty="0">
                <a:latin typeface="Calibri"/>
                <a:cs typeface="Calibri"/>
              </a:rPr>
              <a:t>personnes inscrites </a:t>
            </a:r>
            <a:r>
              <a:rPr sz="900" dirty="0">
                <a:latin typeface="Calibri"/>
                <a:cs typeface="Calibri"/>
              </a:rPr>
              <a:t>à</a:t>
            </a:r>
            <a:r>
              <a:rPr sz="900" spc="20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Pôle </a:t>
            </a:r>
            <a:r>
              <a:rPr sz="900" spc="-5" dirty="0">
                <a:latin typeface="Calibri"/>
                <a:cs typeface="Calibri"/>
              </a:rPr>
              <a:t>Emploi </a:t>
            </a:r>
            <a:r>
              <a:rPr sz="900" dirty="0">
                <a:latin typeface="Calibri"/>
                <a:cs typeface="Calibri"/>
              </a:rPr>
              <a:t>auprès 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de</a:t>
            </a:r>
            <a:r>
              <a:rPr sz="900" spc="-1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leur</a:t>
            </a:r>
            <a:r>
              <a:rPr sz="900" spc="1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conseiller.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55524" y="4720208"/>
            <a:ext cx="2947670" cy="8445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070"/>
              </a:lnSpc>
              <a:spcBef>
                <a:spcPts val="100"/>
              </a:spcBef>
            </a:pPr>
            <a:r>
              <a:rPr sz="900" b="1" i="1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Accessibilité</a:t>
            </a:r>
            <a:r>
              <a:rPr sz="900" b="1" i="1" u="sng" spc="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900" b="1" i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aux</a:t>
            </a:r>
            <a:r>
              <a:rPr sz="900" b="1" i="1" u="sng" spc="-3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900" b="1" i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personnes</a:t>
            </a:r>
            <a:r>
              <a:rPr sz="900" b="1" i="1" u="sng" spc="-3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900" b="1" i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en</a:t>
            </a:r>
            <a:r>
              <a:rPr sz="900" b="1" i="1" u="sng" spc="-2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900" b="1" i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situation</a:t>
            </a:r>
            <a:r>
              <a:rPr sz="900" b="1" i="1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900" b="1" i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de </a:t>
            </a:r>
            <a:r>
              <a:rPr sz="900" b="1" i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handicap</a:t>
            </a:r>
            <a:r>
              <a:rPr sz="900" b="1" i="1" spc="-15" dirty="0">
                <a:latin typeface="Calibri"/>
                <a:cs typeface="Calibri"/>
              </a:rPr>
              <a:t> </a:t>
            </a:r>
            <a:r>
              <a:rPr sz="900" b="1" i="1" dirty="0">
                <a:latin typeface="Calibri"/>
                <a:cs typeface="Calibri"/>
              </a:rPr>
              <a:t>:</a:t>
            </a:r>
            <a:endParaRPr sz="900">
              <a:latin typeface="Calibri"/>
              <a:cs typeface="Calibri"/>
            </a:endParaRPr>
          </a:p>
          <a:p>
            <a:pPr marL="186055" indent="-173990">
              <a:lnSpc>
                <a:spcPts val="1070"/>
              </a:lnSpc>
              <a:buFont typeface="Arial MT"/>
              <a:buChar char="•"/>
              <a:tabLst>
                <a:tab pos="186055" algn="l"/>
                <a:tab pos="186690" algn="l"/>
              </a:tabLst>
            </a:pPr>
            <a:r>
              <a:rPr sz="900" dirty="0">
                <a:latin typeface="Calibri"/>
                <a:cs typeface="Calibri"/>
              </a:rPr>
              <a:t>Un</a:t>
            </a:r>
            <a:r>
              <a:rPr sz="900" spc="6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cadre</a:t>
            </a:r>
            <a:r>
              <a:rPr sz="900" spc="7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de</a:t>
            </a:r>
            <a:r>
              <a:rPr sz="900" spc="7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santé</a:t>
            </a:r>
            <a:r>
              <a:rPr sz="900" spc="7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formateur</a:t>
            </a:r>
            <a:r>
              <a:rPr sz="900" spc="7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«Référent</a:t>
            </a:r>
            <a:r>
              <a:rPr sz="900" spc="7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Handicap»</a:t>
            </a:r>
            <a:r>
              <a:rPr sz="900" spc="7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a</a:t>
            </a:r>
            <a:r>
              <a:rPr sz="900" spc="7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pour</a:t>
            </a:r>
            <a:endParaRPr sz="900">
              <a:latin typeface="Calibri"/>
              <a:cs typeface="Calibri"/>
            </a:endParaRPr>
          </a:p>
          <a:p>
            <a:pPr marL="186055" marR="5080">
              <a:lnSpc>
                <a:spcPts val="1070"/>
              </a:lnSpc>
              <a:spcBef>
                <a:spcPts val="45"/>
              </a:spcBef>
            </a:pPr>
            <a:r>
              <a:rPr sz="900" dirty="0">
                <a:latin typeface="Calibri"/>
                <a:cs typeface="Calibri"/>
              </a:rPr>
              <a:t>mi</a:t>
            </a:r>
            <a:r>
              <a:rPr sz="900" spc="-10" dirty="0">
                <a:latin typeface="Calibri"/>
                <a:cs typeface="Calibri"/>
              </a:rPr>
              <a:t>s</a:t>
            </a:r>
            <a:r>
              <a:rPr sz="900" spc="-5" dirty="0">
                <a:latin typeface="Calibri"/>
                <a:cs typeface="Calibri"/>
              </a:rPr>
              <a:t>si</a:t>
            </a:r>
            <a:r>
              <a:rPr sz="900" dirty="0">
                <a:latin typeface="Calibri"/>
                <a:cs typeface="Calibri"/>
              </a:rPr>
              <a:t>on   </a:t>
            </a:r>
            <a:r>
              <a:rPr sz="900" spc="-10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</a:t>
            </a:r>
            <a:r>
              <a:rPr sz="900" dirty="0">
                <a:latin typeface="Calibri"/>
                <a:cs typeface="Calibri"/>
              </a:rPr>
              <a:t>e   </a:t>
            </a:r>
            <a:r>
              <a:rPr sz="900" spc="-10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fa</a:t>
            </a:r>
            <a:r>
              <a:rPr sz="900" dirty="0">
                <a:latin typeface="Calibri"/>
                <a:cs typeface="Calibri"/>
              </a:rPr>
              <a:t>c</a:t>
            </a:r>
            <a:r>
              <a:rPr sz="900" spc="-5" dirty="0">
                <a:latin typeface="Calibri"/>
                <a:cs typeface="Calibri"/>
              </a:rPr>
              <a:t>ili</a:t>
            </a:r>
            <a:r>
              <a:rPr sz="900" spc="5" dirty="0">
                <a:latin typeface="Calibri"/>
                <a:cs typeface="Calibri"/>
              </a:rPr>
              <a:t>t</a:t>
            </a:r>
            <a:r>
              <a:rPr sz="900" spc="-5" dirty="0">
                <a:latin typeface="Calibri"/>
                <a:cs typeface="Calibri"/>
              </a:rPr>
              <a:t>e</a:t>
            </a:r>
            <a:r>
              <a:rPr sz="900" dirty="0">
                <a:latin typeface="Calibri"/>
                <a:cs typeface="Calibri"/>
              </a:rPr>
              <a:t>r   </a:t>
            </a:r>
            <a:r>
              <a:rPr sz="900" spc="-9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l</a:t>
            </a:r>
            <a:r>
              <a:rPr sz="900" dirty="0">
                <a:latin typeface="Calibri"/>
                <a:cs typeface="Calibri"/>
              </a:rPr>
              <a:t>’</a:t>
            </a:r>
            <a:r>
              <a:rPr sz="900" spc="-5" dirty="0">
                <a:latin typeface="Calibri"/>
                <a:cs typeface="Calibri"/>
              </a:rPr>
              <a:t>in</a:t>
            </a:r>
            <a:r>
              <a:rPr sz="900" spc="5" dirty="0">
                <a:latin typeface="Calibri"/>
                <a:cs typeface="Calibri"/>
              </a:rPr>
              <a:t>t</a:t>
            </a:r>
            <a:r>
              <a:rPr sz="900" spc="-5" dirty="0">
                <a:latin typeface="Calibri"/>
                <a:cs typeface="Calibri"/>
              </a:rPr>
              <a:t>ég</a:t>
            </a:r>
            <a:r>
              <a:rPr sz="900" dirty="0">
                <a:latin typeface="Calibri"/>
                <a:cs typeface="Calibri"/>
              </a:rPr>
              <a:t>rat</a:t>
            </a:r>
            <a:r>
              <a:rPr sz="900" spc="5" dirty="0">
                <a:latin typeface="Calibri"/>
                <a:cs typeface="Calibri"/>
              </a:rPr>
              <a:t>i</a:t>
            </a:r>
            <a:r>
              <a:rPr sz="900" dirty="0">
                <a:latin typeface="Calibri"/>
                <a:cs typeface="Calibri"/>
              </a:rPr>
              <a:t>on   </a:t>
            </a:r>
            <a:r>
              <a:rPr sz="900" spc="-10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de</a:t>
            </a:r>
            <a:r>
              <a:rPr sz="900" dirty="0">
                <a:latin typeface="Calibri"/>
                <a:cs typeface="Calibri"/>
              </a:rPr>
              <a:t>s    </a:t>
            </a:r>
            <a:r>
              <a:rPr sz="900" spc="-10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pe</a:t>
            </a:r>
            <a:r>
              <a:rPr sz="900" dirty="0">
                <a:latin typeface="Calibri"/>
                <a:cs typeface="Calibri"/>
              </a:rPr>
              <a:t>r</a:t>
            </a:r>
            <a:r>
              <a:rPr sz="900" spc="-10" dirty="0">
                <a:latin typeface="Calibri"/>
                <a:cs typeface="Calibri"/>
              </a:rPr>
              <a:t>s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5" dirty="0">
                <a:latin typeface="Calibri"/>
                <a:cs typeface="Calibri"/>
              </a:rPr>
              <a:t>n</a:t>
            </a:r>
            <a:r>
              <a:rPr sz="900" spc="-5" dirty="0">
                <a:latin typeface="Calibri"/>
                <a:cs typeface="Calibri"/>
              </a:rPr>
              <a:t>ne</a:t>
            </a:r>
            <a:r>
              <a:rPr sz="900" dirty="0">
                <a:latin typeface="Calibri"/>
                <a:cs typeface="Calibri"/>
              </a:rPr>
              <a:t>s    </a:t>
            </a:r>
            <a:r>
              <a:rPr sz="900" spc="-9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en  situation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de</a:t>
            </a:r>
            <a:r>
              <a:rPr sz="900" spc="1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handicap </a:t>
            </a:r>
            <a:r>
              <a:rPr sz="900" dirty="0">
                <a:latin typeface="Calibri"/>
                <a:cs typeface="Calibri"/>
              </a:rPr>
              <a:t>au</a:t>
            </a:r>
            <a:r>
              <a:rPr sz="900" spc="-5" dirty="0">
                <a:latin typeface="Calibri"/>
                <a:cs typeface="Calibri"/>
              </a:rPr>
              <a:t> sein </a:t>
            </a:r>
            <a:r>
              <a:rPr sz="900" dirty="0">
                <a:latin typeface="Calibri"/>
                <a:cs typeface="Calibri"/>
              </a:rPr>
              <a:t>de</a:t>
            </a:r>
            <a:r>
              <a:rPr sz="900" spc="-5" dirty="0">
                <a:latin typeface="Calibri"/>
                <a:cs typeface="Calibri"/>
              </a:rPr>
              <a:t> l’IFAS.</a:t>
            </a:r>
            <a:endParaRPr sz="900">
              <a:latin typeface="Calibri"/>
              <a:cs typeface="Calibri"/>
            </a:endParaRPr>
          </a:p>
          <a:p>
            <a:pPr marL="186055" marR="5080" indent="-173990">
              <a:lnSpc>
                <a:spcPts val="1070"/>
              </a:lnSpc>
              <a:spcBef>
                <a:spcPts val="20"/>
              </a:spcBef>
              <a:buFont typeface="Arial MT"/>
              <a:buChar char="•"/>
              <a:tabLst>
                <a:tab pos="186055" algn="l"/>
                <a:tab pos="186690" algn="l"/>
              </a:tabLst>
            </a:pPr>
            <a:r>
              <a:rPr sz="900" spc="-5" dirty="0">
                <a:latin typeface="Calibri"/>
                <a:cs typeface="Calibri"/>
              </a:rPr>
              <a:t>Toute</a:t>
            </a:r>
            <a:r>
              <a:rPr sz="900" spc="5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personne</a:t>
            </a:r>
            <a:r>
              <a:rPr sz="900" spc="6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en</a:t>
            </a:r>
            <a:r>
              <a:rPr sz="900" spc="5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situation</a:t>
            </a:r>
            <a:r>
              <a:rPr sz="900" spc="7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de</a:t>
            </a:r>
            <a:r>
              <a:rPr sz="900" spc="5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handicap</a:t>
            </a:r>
            <a:r>
              <a:rPr sz="900" spc="5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est</a:t>
            </a:r>
            <a:r>
              <a:rPr sz="900" spc="6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invitée</a:t>
            </a:r>
            <a:r>
              <a:rPr sz="900" spc="5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à </a:t>
            </a:r>
            <a:r>
              <a:rPr sz="900" spc="-19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prendre</a:t>
            </a:r>
            <a:r>
              <a:rPr sz="900" spc="4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contact</a:t>
            </a:r>
            <a:r>
              <a:rPr sz="900" spc="3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avec</a:t>
            </a:r>
            <a:r>
              <a:rPr sz="900" spc="3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ce</a:t>
            </a:r>
            <a:r>
              <a:rPr sz="900" spc="2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dernier.</a:t>
            </a:r>
            <a:r>
              <a:rPr sz="900" spc="3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Divers</a:t>
            </a:r>
            <a:r>
              <a:rPr sz="900" spc="3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aménagements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29259" y="5538927"/>
            <a:ext cx="111061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latin typeface="Calibri"/>
                <a:cs typeface="Calibri"/>
              </a:rPr>
              <a:t>peuvent</a:t>
            </a:r>
            <a:r>
              <a:rPr sz="900" spc="1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être</a:t>
            </a:r>
            <a:r>
              <a:rPr sz="900" spc="-2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proposés.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679063" y="148843"/>
            <a:ext cx="2839085" cy="9798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ts val="1070"/>
              </a:lnSpc>
              <a:spcBef>
                <a:spcPts val="100"/>
              </a:spcBef>
            </a:pPr>
            <a:r>
              <a:rPr sz="900" b="1" i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Objectif</a:t>
            </a:r>
            <a:r>
              <a:rPr sz="900" b="1" i="1" u="sng" spc="-3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900" b="1" i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de</a:t>
            </a:r>
            <a:r>
              <a:rPr sz="900" b="1" i="1" u="sng" spc="-3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900" b="1" i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la</a:t>
            </a:r>
            <a:r>
              <a:rPr sz="900" b="1" i="1" u="sng" spc="-2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900" b="1" i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formation</a:t>
            </a:r>
            <a:r>
              <a:rPr sz="900" b="1" i="1" spc="-25" dirty="0">
                <a:latin typeface="Calibri"/>
                <a:cs typeface="Calibri"/>
              </a:rPr>
              <a:t> </a:t>
            </a:r>
            <a:r>
              <a:rPr sz="900" b="1" i="1" dirty="0">
                <a:latin typeface="Calibri"/>
                <a:cs typeface="Calibri"/>
              </a:rPr>
              <a:t>:</a:t>
            </a:r>
            <a:endParaRPr sz="900">
              <a:latin typeface="Calibri"/>
              <a:cs typeface="Calibri"/>
            </a:endParaRPr>
          </a:p>
          <a:p>
            <a:pPr marL="12700" algn="just">
              <a:lnSpc>
                <a:spcPts val="1070"/>
              </a:lnSpc>
            </a:pPr>
            <a:r>
              <a:rPr sz="900" dirty="0">
                <a:latin typeface="Calibri"/>
                <a:cs typeface="Calibri"/>
              </a:rPr>
              <a:t>En</a:t>
            </a:r>
            <a:r>
              <a:rPr sz="900" spc="31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tant</a:t>
            </a:r>
            <a:r>
              <a:rPr sz="900" spc="32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que</a:t>
            </a:r>
            <a:r>
              <a:rPr sz="900" spc="32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professionnel</a:t>
            </a:r>
            <a:r>
              <a:rPr sz="900" spc="34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de</a:t>
            </a:r>
            <a:r>
              <a:rPr sz="900" spc="33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santé</a:t>
            </a:r>
            <a:r>
              <a:rPr sz="900" spc="32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l’aide</a:t>
            </a:r>
            <a:r>
              <a:rPr sz="900" spc="33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soignant</a:t>
            </a:r>
            <a:r>
              <a:rPr sz="900" spc="34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est</a:t>
            </a:r>
            <a:endParaRPr sz="900">
              <a:latin typeface="Calibri"/>
              <a:cs typeface="Calibri"/>
            </a:endParaRPr>
          </a:p>
          <a:p>
            <a:pPr marL="12700" marR="5080" algn="just">
              <a:lnSpc>
                <a:spcPct val="99500"/>
              </a:lnSpc>
              <a:spcBef>
                <a:spcPts val="5"/>
              </a:spcBef>
            </a:pPr>
            <a:r>
              <a:rPr sz="900" spc="-5" dirty="0">
                <a:latin typeface="Calibri"/>
                <a:cs typeface="Calibri"/>
              </a:rPr>
              <a:t>habilité </a:t>
            </a:r>
            <a:r>
              <a:rPr sz="900" dirty="0">
                <a:latin typeface="Calibri"/>
                <a:cs typeface="Calibri"/>
              </a:rPr>
              <a:t>à </a:t>
            </a:r>
            <a:r>
              <a:rPr sz="900" spc="-5" dirty="0">
                <a:latin typeface="Calibri"/>
                <a:cs typeface="Calibri"/>
              </a:rPr>
              <a:t>dispenser des soins </a:t>
            </a:r>
            <a:r>
              <a:rPr sz="900" dirty="0">
                <a:latin typeface="Calibri"/>
                <a:cs typeface="Calibri"/>
              </a:rPr>
              <a:t>de </a:t>
            </a:r>
            <a:r>
              <a:rPr sz="900" spc="-5" dirty="0">
                <a:latin typeface="Calibri"/>
                <a:cs typeface="Calibri"/>
              </a:rPr>
              <a:t>la </a:t>
            </a:r>
            <a:r>
              <a:rPr sz="900" dirty="0">
                <a:latin typeface="Calibri"/>
                <a:cs typeface="Calibri"/>
              </a:rPr>
              <a:t>vie </a:t>
            </a:r>
            <a:r>
              <a:rPr sz="900" spc="-5" dirty="0">
                <a:latin typeface="Calibri"/>
                <a:cs typeface="Calibri"/>
              </a:rPr>
              <a:t>quotidienne </a:t>
            </a:r>
            <a:r>
              <a:rPr sz="900" dirty="0">
                <a:latin typeface="Calibri"/>
                <a:cs typeface="Calibri"/>
              </a:rPr>
              <a:t>ou des 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soins</a:t>
            </a:r>
            <a:r>
              <a:rPr sz="900" spc="14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aigus</a:t>
            </a:r>
            <a:r>
              <a:rPr sz="900" spc="14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pour</a:t>
            </a:r>
            <a:r>
              <a:rPr sz="900" spc="14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préserver</a:t>
            </a:r>
            <a:r>
              <a:rPr sz="900" spc="14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et</a:t>
            </a:r>
            <a:r>
              <a:rPr sz="900" spc="14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restaurer</a:t>
            </a:r>
            <a:r>
              <a:rPr sz="900" spc="14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la</a:t>
            </a:r>
            <a:r>
              <a:rPr sz="900" spc="15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continuité</a:t>
            </a:r>
            <a:r>
              <a:rPr sz="900" spc="14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de</a:t>
            </a:r>
            <a:r>
              <a:rPr sz="900" spc="14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la </a:t>
            </a:r>
            <a:r>
              <a:rPr sz="900" spc="-19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vie, le bien </a:t>
            </a:r>
            <a:r>
              <a:rPr sz="900" dirty="0">
                <a:latin typeface="Calibri"/>
                <a:cs typeface="Calibri"/>
              </a:rPr>
              <a:t>être </a:t>
            </a:r>
            <a:r>
              <a:rPr sz="900" spc="-5" dirty="0">
                <a:latin typeface="Calibri"/>
                <a:cs typeface="Calibri"/>
              </a:rPr>
              <a:t>et l’autonomie </a:t>
            </a:r>
            <a:r>
              <a:rPr sz="900" dirty="0">
                <a:latin typeface="Calibri"/>
                <a:cs typeface="Calibri"/>
              </a:rPr>
              <a:t>de </a:t>
            </a:r>
            <a:r>
              <a:rPr sz="900" spc="-5" dirty="0">
                <a:latin typeface="Calibri"/>
                <a:cs typeface="Calibri"/>
              </a:rPr>
              <a:t>la personne </a:t>
            </a:r>
            <a:r>
              <a:rPr sz="900" dirty="0">
                <a:latin typeface="Calibri"/>
                <a:cs typeface="Calibri"/>
              </a:rPr>
              <a:t>dans </a:t>
            </a:r>
            <a:r>
              <a:rPr sz="900" spc="-5" dirty="0">
                <a:latin typeface="Calibri"/>
                <a:cs typeface="Calibri"/>
              </a:rPr>
              <a:t>le </a:t>
            </a:r>
            <a:r>
              <a:rPr sz="900" dirty="0">
                <a:latin typeface="Calibri"/>
                <a:cs typeface="Calibri"/>
              </a:rPr>
              <a:t>cadre 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du </a:t>
            </a:r>
            <a:r>
              <a:rPr sz="900" dirty="0">
                <a:latin typeface="Calibri"/>
                <a:cs typeface="Calibri"/>
              </a:rPr>
              <a:t>rôle propre </a:t>
            </a:r>
            <a:r>
              <a:rPr sz="900" spc="-5" dirty="0">
                <a:latin typeface="Calibri"/>
                <a:cs typeface="Calibri"/>
              </a:rPr>
              <a:t>de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l’infirmier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en</a:t>
            </a:r>
            <a:r>
              <a:rPr sz="900" spc="19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collaboration </a:t>
            </a:r>
            <a:r>
              <a:rPr sz="900" dirty="0">
                <a:latin typeface="Calibri"/>
                <a:cs typeface="Calibri"/>
              </a:rPr>
              <a:t>avec lui</a:t>
            </a:r>
            <a:r>
              <a:rPr sz="900" spc="204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et 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dans</a:t>
            </a:r>
            <a:r>
              <a:rPr sz="900" spc="-2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le</a:t>
            </a:r>
            <a:r>
              <a:rPr sz="900" spc="-5" dirty="0">
                <a:latin typeface="Calibri"/>
                <a:cs typeface="Calibri"/>
              </a:rPr>
              <a:t> cadre d’une responsabilité</a:t>
            </a:r>
            <a:r>
              <a:rPr sz="900" spc="3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partagée.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679063" y="1244853"/>
            <a:ext cx="2826385" cy="571500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>
              <a:lnSpc>
                <a:spcPct val="101099"/>
              </a:lnSpc>
              <a:spcBef>
                <a:spcPts val="85"/>
              </a:spcBef>
            </a:pPr>
            <a:r>
              <a:rPr sz="900" spc="-5" dirty="0">
                <a:latin typeface="Calibri"/>
                <a:cs typeface="Calibri"/>
              </a:rPr>
              <a:t>Trois</a:t>
            </a:r>
            <a:r>
              <a:rPr sz="900" spc="16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missions</a:t>
            </a:r>
            <a:r>
              <a:rPr sz="900" spc="17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reflétant</a:t>
            </a:r>
            <a:r>
              <a:rPr sz="900" spc="17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la</a:t>
            </a:r>
            <a:r>
              <a:rPr sz="900" spc="18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spécificité</a:t>
            </a:r>
            <a:r>
              <a:rPr sz="900" spc="16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du</a:t>
            </a:r>
            <a:r>
              <a:rPr sz="900" spc="17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métier</a:t>
            </a:r>
            <a:r>
              <a:rPr sz="900" spc="18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sont</a:t>
            </a:r>
            <a:r>
              <a:rPr sz="900" spc="17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ainsi </a:t>
            </a:r>
            <a:r>
              <a:rPr sz="900" spc="-19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définies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:</a:t>
            </a:r>
          </a:p>
          <a:p>
            <a:pPr marL="12700" marR="83820">
              <a:lnSpc>
                <a:spcPts val="1070"/>
              </a:lnSpc>
              <a:spcBef>
                <a:spcPts val="20"/>
              </a:spcBef>
            </a:pPr>
            <a:r>
              <a:rPr sz="900" spc="-5" dirty="0">
                <a:latin typeface="Calibri"/>
                <a:cs typeface="Calibri"/>
              </a:rPr>
              <a:t>1.</a:t>
            </a:r>
            <a:r>
              <a:rPr sz="900" spc="4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Accompagner</a:t>
            </a:r>
            <a:r>
              <a:rPr sz="900" spc="2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la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personne</a:t>
            </a:r>
            <a:r>
              <a:rPr sz="900" spc="1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dans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les  </a:t>
            </a:r>
            <a:r>
              <a:rPr sz="900" spc="-5" dirty="0">
                <a:latin typeface="Calibri"/>
                <a:cs typeface="Calibri"/>
              </a:rPr>
              <a:t>activités</a:t>
            </a:r>
            <a:r>
              <a:rPr sz="900" spc="1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de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sa</a:t>
            </a:r>
            <a:r>
              <a:rPr sz="900" spc="1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vie 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quotidienne</a:t>
            </a:r>
            <a:r>
              <a:rPr sz="900" spc="3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et</a:t>
            </a:r>
            <a:r>
              <a:rPr sz="900" spc="-1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sociale</a:t>
            </a:r>
            <a:r>
              <a:rPr sz="900" spc="-1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dans</a:t>
            </a:r>
            <a:r>
              <a:rPr sz="900" spc="-1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le</a:t>
            </a:r>
            <a:r>
              <a:rPr sz="900" spc="-5" dirty="0">
                <a:latin typeface="Calibri"/>
                <a:cs typeface="Calibri"/>
              </a:rPr>
              <a:t> respect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de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son</a:t>
            </a:r>
            <a:r>
              <a:rPr sz="900" spc="-1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projet</a:t>
            </a:r>
            <a:r>
              <a:rPr sz="900" dirty="0">
                <a:latin typeface="Calibri"/>
                <a:cs typeface="Calibri"/>
              </a:rPr>
              <a:t> de</a:t>
            </a:r>
            <a:r>
              <a:rPr sz="900" spc="-1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vie,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679063" y="1929129"/>
            <a:ext cx="2649220" cy="2990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latin typeface="Calibri"/>
                <a:cs typeface="Calibri"/>
              </a:rPr>
              <a:t>2.</a:t>
            </a:r>
            <a:r>
              <a:rPr sz="900" spc="7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Collaborer</a:t>
            </a:r>
            <a:r>
              <a:rPr sz="900" spc="4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au</a:t>
            </a:r>
            <a:r>
              <a:rPr sz="900" spc="5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projet</a:t>
            </a:r>
            <a:r>
              <a:rPr sz="900" spc="6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de</a:t>
            </a:r>
            <a:r>
              <a:rPr sz="900" spc="4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soins</a:t>
            </a:r>
            <a:r>
              <a:rPr sz="900" spc="4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personnalisés</a:t>
            </a:r>
            <a:r>
              <a:rPr sz="900" spc="6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dans</a:t>
            </a:r>
            <a:r>
              <a:rPr sz="900" spc="4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son </a:t>
            </a:r>
            <a:r>
              <a:rPr sz="900" spc="-19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champ</a:t>
            </a:r>
            <a:r>
              <a:rPr sz="900" spc="-2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de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compétences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679063" y="2342515"/>
            <a:ext cx="2806700" cy="30162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>
              <a:lnSpc>
                <a:spcPct val="101099"/>
              </a:lnSpc>
              <a:spcBef>
                <a:spcPts val="85"/>
              </a:spcBef>
            </a:pPr>
            <a:r>
              <a:rPr sz="900" spc="-5" dirty="0">
                <a:latin typeface="Calibri"/>
                <a:cs typeface="Calibri"/>
              </a:rPr>
              <a:t>3.</a:t>
            </a:r>
            <a:r>
              <a:rPr sz="900" spc="7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Contribuer</a:t>
            </a:r>
            <a:r>
              <a:rPr sz="900" spc="6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à</a:t>
            </a:r>
            <a:r>
              <a:rPr sz="900" spc="4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la</a:t>
            </a:r>
            <a:r>
              <a:rPr sz="900" spc="5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prévention</a:t>
            </a:r>
            <a:r>
              <a:rPr sz="900" spc="5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des</a:t>
            </a:r>
            <a:r>
              <a:rPr sz="900" spc="5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risques</a:t>
            </a:r>
            <a:r>
              <a:rPr sz="900" spc="5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et</a:t>
            </a:r>
            <a:r>
              <a:rPr sz="900" spc="4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au </a:t>
            </a:r>
            <a:r>
              <a:rPr sz="900" spc="-19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raisonnement</a:t>
            </a:r>
            <a:r>
              <a:rPr sz="900" spc="-1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clinique</a:t>
            </a:r>
            <a:r>
              <a:rPr sz="900" spc="-1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interprofessionnel.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679063" y="2753995"/>
            <a:ext cx="112141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i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Durée</a:t>
            </a:r>
            <a:r>
              <a:rPr sz="900" b="1" i="1" u="sng" spc="-5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900" b="1" i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de</a:t>
            </a:r>
            <a:r>
              <a:rPr sz="900" b="1" i="1" u="sng" spc="-2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900" b="1" i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la</a:t>
            </a:r>
            <a:r>
              <a:rPr sz="900" b="1" i="1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900" b="1" i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formation</a:t>
            </a:r>
            <a:r>
              <a:rPr sz="900" b="1" i="1" spc="-30" dirty="0">
                <a:latin typeface="Calibri"/>
                <a:cs typeface="Calibri"/>
              </a:rPr>
              <a:t> </a:t>
            </a:r>
            <a:r>
              <a:rPr sz="900" b="1" i="1" dirty="0">
                <a:latin typeface="Calibri"/>
                <a:cs typeface="Calibri"/>
              </a:rPr>
              <a:t>: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679063" y="2889630"/>
            <a:ext cx="2842260" cy="1536065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86055" marR="5080" indent="-173990">
              <a:lnSpc>
                <a:spcPts val="1070"/>
              </a:lnSpc>
              <a:spcBef>
                <a:spcPts val="140"/>
              </a:spcBef>
              <a:buFont typeface="Arial MT"/>
              <a:buChar char="•"/>
              <a:tabLst>
                <a:tab pos="186055" algn="l"/>
                <a:tab pos="186690" algn="l"/>
              </a:tabLst>
            </a:pPr>
            <a:r>
              <a:rPr sz="900" spc="-5" dirty="0">
                <a:latin typeface="Calibri"/>
                <a:cs typeface="Calibri"/>
              </a:rPr>
              <a:t>L’entrée</a:t>
            </a:r>
            <a:r>
              <a:rPr sz="900" spc="12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en</a:t>
            </a:r>
            <a:r>
              <a:rPr sz="900" spc="114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formation</a:t>
            </a:r>
            <a:r>
              <a:rPr sz="900" spc="12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est</a:t>
            </a:r>
            <a:r>
              <a:rPr sz="900" spc="12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le</a:t>
            </a:r>
            <a:r>
              <a:rPr sz="900" spc="13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1er</a:t>
            </a:r>
            <a:r>
              <a:rPr sz="900" spc="12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lundi</a:t>
            </a:r>
            <a:r>
              <a:rPr sz="900" spc="13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du</a:t>
            </a:r>
            <a:r>
              <a:rPr sz="900" spc="12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mois</a:t>
            </a:r>
            <a:r>
              <a:rPr sz="900" spc="120" dirty="0">
                <a:latin typeface="Calibri"/>
                <a:cs typeface="Calibri"/>
              </a:rPr>
              <a:t> </a:t>
            </a:r>
            <a:r>
              <a:rPr sz="900" spc="5" dirty="0">
                <a:latin typeface="Calibri"/>
                <a:cs typeface="Calibri"/>
              </a:rPr>
              <a:t>de </a:t>
            </a:r>
            <a:r>
              <a:rPr sz="900" spc="-19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septembre.</a:t>
            </a:r>
            <a:endParaRPr sz="900">
              <a:latin typeface="Calibri"/>
              <a:cs typeface="Calibri"/>
            </a:endParaRPr>
          </a:p>
          <a:p>
            <a:pPr marL="186055" marR="8890" indent="-173990">
              <a:lnSpc>
                <a:spcPts val="1070"/>
              </a:lnSpc>
              <a:spcBef>
                <a:spcPts val="25"/>
              </a:spcBef>
              <a:buFont typeface="Arial MT"/>
              <a:buChar char="•"/>
              <a:tabLst>
                <a:tab pos="186055" algn="l"/>
                <a:tab pos="186690" algn="l"/>
              </a:tabLst>
            </a:pPr>
            <a:r>
              <a:rPr sz="900" dirty="0">
                <a:latin typeface="Calibri"/>
                <a:cs typeface="Calibri"/>
              </a:rPr>
              <a:t>La</a:t>
            </a:r>
            <a:r>
              <a:rPr sz="900" spc="11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formation</a:t>
            </a:r>
            <a:r>
              <a:rPr sz="900" spc="10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aide</a:t>
            </a:r>
            <a:r>
              <a:rPr sz="900" spc="11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soignant</a:t>
            </a:r>
            <a:r>
              <a:rPr sz="900" spc="11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se</a:t>
            </a:r>
            <a:r>
              <a:rPr sz="900" spc="12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déroule</a:t>
            </a:r>
            <a:r>
              <a:rPr sz="900" spc="11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en</a:t>
            </a:r>
            <a:r>
              <a:rPr sz="900" spc="10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44</a:t>
            </a:r>
            <a:r>
              <a:rPr sz="900" spc="11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semaines, </a:t>
            </a:r>
            <a:r>
              <a:rPr sz="900" spc="-19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correspondant</a:t>
            </a:r>
            <a:r>
              <a:rPr sz="900" spc="1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à</a:t>
            </a:r>
            <a:r>
              <a:rPr sz="900" spc="-1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11</a:t>
            </a:r>
            <a:r>
              <a:rPr sz="900" spc="-2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mois.</a:t>
            </a:r>
            <a:endParaRPr sz="900">
              <a:latin typeface="Calibri"/>
              <a:cs typeface="Calibri"/>
            </a:endParaRPr>
          </a:p>
          <a:p>
            <a:pPr marL="186055" marR="8255" indent="-173990">
              <a:lnSpc>
                <a:spcPts val="1070"/>
              </a:lnSpc>
              <a:spcBef>
                <a:spcPts val="20"/>
              </a:spcBef>
              <a:buFont typeface="Arial MT"/>
              <a:buChar char="•"/>
              <a:tabLst>
                <a:tab pos="186055" algn="l"/>
                <a:tab pos="186690" algn="l"/>
              </a:tabLst>
            </a:pPr>
            <a:r>
              <a:rPr sz="900" dirty="0">
                <a:latin typeface="Calibri"/>
                <a:cs typeface="Calibri"/>
              </a:rPr>
              <a:t>Le</a:t>
            </a:r>
            <a:r>
              <a:rPr sz="900" spc="8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référentiel</a:t>
            </a:r>
            <a:r>
              <a:rPr sz="900" spc="8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de</a:t>
            </a:r>
            <a:r>
              <a:rPr sz="900" spc="8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formation</a:t>
            </a:r>
            <a:r>
              <a:rPr sz="900" spc="8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est</a:t>
            </a:r>
            <a:r>
              <a:rPr sz="900" spc="9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construit</a:t>
            </a:r>
            <a:r>
              <a:rPr sz="900" spc="9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par</a:t>
            </a:r>
            <a:r>
              <a:rPr sz="900" spc="8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alternance </a:t>
            </a:r>
            <a:r>
              <a:rPr sz="900" spc="-19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entre</a:t>
            </a:r>
            <a:r>
              <a:rPr sz="900" spc="13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des</a:t>
            </a:r>
            <a:r>
              <a:rPr sz="900" spc="14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temps</a:t>
            </a:r>
            <a:r>
              <a:rPr sz="900" spc="12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de</a:t>
            </a:r>
            <a:r>
              <a:rPr sz="900" spc="14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formation</a:t>
            </a:r>
            <a:r>
              <a:rPr sz="900" spc="12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théorique</a:t>
            </a:r>
            <a:r>
              <a:rPr sz="900" spc="12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(770h</a:t>
            </a:r>
            <a:r>
              <a:rPr sz="900" spc="12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soit</a:t>
            </a:r>
            <a:r>
              <a:rPr sz="900" spc="13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22</a:t>
            </a:r>
            <a:endParaRPr sz="900">
              <a:latin typeface="Calibri"/>
              <a:cs typeface="Calibri"/>
            </a:endParaRPr>
          </a:p>
          <a:p>
            <a:pPr marL="186055" marR="8255">
              <a:lnSpc>
                <a:spcPts val="1070"/>
              </a:lnSpc>
              <a:spcBef>
                <a:spcPts val="5"/>
              </a:spcBef>
            </a:pPr>
            <a:r>
              <a:rPr sz="900" spc="-5" dirty="0">
                <a:latin typeface="Calibri"/>
                <a:cs typeface="Calibri"/>
              </a:rPr>
              <a:t>semaines)</a:t>
            </a:r>
            <a:r>
              <a:rPr sz="900" spc="13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à</a:t>
            </a:r>
            <a:r>
              <a:rPr sz="900" spc="13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l’IFAS</a:t>
            </a:r>
            <a:r>
              <a:rPr sz="900" spc="12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et</a:t>
            </a:r>
            <a:r>
              <a:rPr sz="900" spc="13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des</a:t>
            </a:r>
            <a:r>
              <a:rPr sz="900" spc="12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temps</a:t>
            </a:r>
            <a:r>
              <a:rPr sz="900" spc="14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de</a:t>
            </a:r>
            <a:r>
              <a:rPr sz="900" spc="13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formation</a:t>
            </a:r>
            <a:r>
              <a:rPr sz="900" spc="12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pratique </a:t>
            </a:r>
            <a:r>
              <a:rPr sz="900" spc="-19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(770h</a:t>
            </a:r>
            <a:r>
              <a:rPr sz="900" spc="-4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soit</a:t>
            </a:r>
            <a:r>
              <a:rPr sz="900" spc="-1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22</a:t>
            </a:r>
            <a:r>
              <a:rPr sz="900" spc="-3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semaines)</a:t>
            </a:r>
            <a:r>
              <a:rPr sz="900" spc="2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réalisés</a:t>
            </a:r>
            <a:r>
              <a:rPr sz="900" spc="1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sur</a:t>
            </a:r>
            <a:r>
              <a:rPr sz="900" spc="-5" dirty="0">
                <a:latin typeface="Calibri"/>
                <a:cs typeface="Calibri"/>
              </a:rPr>
              <a:t> les lieux</a:t>
            </a:r>
            <a:r>
              <a:rPr sz="900" spc="1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de stage.</a:t>
            </a:r>
            <a:endParaRPr sz="900">
              <a:latin typeface="Calibri"/>
              <a:cs typeface="Calibri"/>
            </a:endParaRPr>
          </a:p>
          <a:p>
            <a:pPr marL="186055" marR="11430" indent="-173990">
              <a:lnSpc>
                <a:spcPts val="1080"/>
              </a:lnSpc>
              <a:spcBef>
                <a:spcPts val="15"/>
              </a:spcBef>
              <a:buFont typeface="Arial MT"/>
              <a:buChar char="•"/>
              <a:tabLst>
                <a:tab pos="186055" algn="l"/>
                <a:tab pos="186690" algn="l"/>
              </a:tabLst>
            </a:pPr>
            <a:r>
              <a:rPr sz="900" spc="-5" dirty="0">
                <a:latin typeface="Calibri"/>
                <a:cs typeface="Calibri"/>
              </a:rPr>
              <a:t>L’enseignement</a:t>
            </a:r>
            <a:r>
              <a:rPr sz="900" spc="13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est</a:t>
            </a:r>
            <a:r>
              <a:rPr sz="900" spc="15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dispensé</a:t>
            </a:r>
            <a:r>
              <a:rPr sz="900" spc="15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sur</a:t>
            </a:r>
            <a:r>
              <a:rPr sz="900" spc="14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la</a:t>
            </a:r>
            <a:r>
              <a:rPr sz="900" spc="15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base</a:t>
            </a:r>
            <a:r>
              <a:rPr sz="900" spc="14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de</a:t>
            </a:r>
            <a:r>
              <a:rPr sz="900" spc="15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35</a:t>
            </a:r>
            <a:r>
              <a:rPr sz="900" spc="15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heures </a:t>
            </a:r>
            <a:r>
              <a:rPr sz="900" spc="-19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par</a:t>
            </a:r>
            <a:r>
              <a:rPr sz="900" spc="-1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semaine</a:t>
            </a:r>
            <a:r>
              <a:rPr sz="900" spc="2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que</a:t>
            </a:r>
            <a:r>
              <a:rPr sz="900" spc="1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ce</a:t>
            </a:r>
            <a:r>
              <a:rPr sz="900" spc="-3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soit</a:t>
            </a:r>
            <a:r>
              <a:rPr sz="900" spc="1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à</a:t>
            </a:r>
            <a:r>
              <a:rPr sz="900" spc="-1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l’IFAS</a:t>
            </a:r>
            <a:r>
              <a:rPr sz="900" spc="-10" dirty="0">
                <a:latin typeface="Calibri"/>
                <a:cs typeface="Calibri"/>
              </a:rPr>
              <a:t> </a:t>
            </a:r>
            <a:r>
              <a:rPr sz="900" spc="5" dirty="0">
                <a:latin typeface="Calibri"/>
                <a:cs typeface="Calibri"/>
              </a:rPr>
              <a:t>ou</a:t>
            </a:r>
            <a:r>
              <a:rPr sz="900" spc="-5" dirty="0">
                <a:latin typeface="Calibri"/>
                <a:cs typeface="Calibri"/>
              </a:rPr>
              <a:t> en stage.</a:t>
            </a:r>
            <a:endParaRPr sz="900">
              <a:latin typeface="Calibri"/>
              <a:cs typeface="Calibri"/>
            </a:endParaRPr>
          </a:p>
          <a:p>
            <a:pPr marL="186055" indent="-173990">
              <a:lnSpc>
                <a:spcPts val="1070"/>
              </a:lnSpc>
              <a:buFont typeface="Arial MT"/>
              <a:buChar char="•"/>
              <a:tabLst>
                <a:tab pos="186055" algn="l"/>
                <a:tab pos="186690" algn="l"/>
              </a:tabLst>
            </a:pPr>
            <a:r>
              <a:rPr sz="900" spc="-5" dirty="0">
                <a:latin typeface="Calibri"/>
                <a:cs typeface="Calibri"/>
              </a:rPr>
              <a:t>Un</a:t>
            </a:r>
            <a:r>
              <a:rPr sz="900" spc="-2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élève</a:t>
            </a:r>
            <a:r>
              <a:rPr sz="900" spc="1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peut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interrompre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sa formation</a:t>
            </a:r>
            <a:r>
              <a:rPr sz="900" spc="-1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et</a:t>
            </a:r>
            <a:r>
              <a:rPr sz="900" spc="-2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la reprendre.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679063" y="4537329"/>
            <a:ext cx="119126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i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5</a:t>
            </a:r>
            <a:r>
              <a:rPr sz="900" b="1" i="1" u="sng" spc="-4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900" b="1" i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Blocs</a:t>
            </a:r>
            <a:r>
              <a:rPr sz="900" b="1" i="1" u="sng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900" b="1" i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de</a:t>
            </a:r>
            <a:r>
              <a:rPr sz="900" b="1" i="1" u="sng" spc="-2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900" b="1" i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compétences</a:t>
            </a:r>
            <a:r>
              <a:rPr sz="900" b="1" i="1" spc="-40" dirty="0">
                <a:latin typeface="Calibri"/>
                <a:cs typeface="Calibri"/>
              </a:rPr>
              <a:t> </a:t>
            </a:r>
            <a:r>
              <a:rPr sz="900" b="1" i="1" dirty="0">
                <a:latin typeface="Calibri"/>
                <a:cs typeface="Calibri"/>
              </a:rPr>
              <a:t>: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679063" y="4672965"/>
            <a:ext cx="2841625" cy="1806575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86055" marR="18415" indent="-173990">
              <a:lnSpc>
                <a:spcPts val="1070"/>
              </a:lnSpc>
              <a:spcBef>
                <a:spcPts val="140"/>
              </a:spcBef>
              <a:buFont typeface="Arial MT"/>
              <a:buChar char="•"/>
              <a:tabLst>
                <a:tab pos="184785" algn="l"/>
                <a:tab pos="185420" algn="l"/>
              </a:tabLst>
            </a:pPr>
            <a:r>
              <a:rPr sz="900" b="1" spc="-5" dirty="0">
                <a:latin typeface="Calibri"/>
                <a:cs typeface="Calibri"/>
              </a:rPr>
              <a:t>Bloc</a:t>
            </a:r>
            <a:r>
              <a:rPr sz="900" b="1" spc="55" dirty="0">
                <a:latin typeface="Calibri"/>
                <a:cs typeface="Calibri"/>
              </a:rPr>
              <a:t> </a:t>
            </a:r>
            <a:r>
              <a:rPr sz="900" b="1" dirty="0">
                <a:latin typeface="Calibri"/>
                <a:cs typeface="Calibri"/>
              </a:rPr>
              <a:t>1</a:t>
            </a:r>
            <a:r>
              <a:rPr sz="900" b="1" spc="60" dirty="0">
                <a:latin typeface="Calibri"/>
                <a:cs typeface="Calibri"/>
              </a:rPr>
              <a:t> </a:t>
            </a:r>
            <a:r>
              <a:rPr sz="900" b="1" dirty="0">
                <a:latin typeface="Calibri"/>
                <a:cs typeface="Calibri"/>
              </a:rPr>
              <a:t>:</a:t>
            </a:r>
            <a:r>
              <a:rPr sz="900" b="1" spc="7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Accompagnement</a:t>
            </a:r>
            <a:r>
              <a:rPr sz="900" spc="8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et</a:t>
            </a:r>
            <a:r>
              <a:rPr sz="900" spc="5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soins</a:t>
            </a:r>
            <a:r>
              <a:rPr sz="900" spc="5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de</a:t>
            </a:r>
            <a:r>
              <a:rPr sz="900" spc="6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la</a:t>
            </a:r>
            <a:r>
              <a:rPr sz="900" spc="6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personne</a:t>
            </a:r>
            <a:r>
              <a:rPr sz="900" spc="7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dans </a:t>
            </a:r>
            <a:r>
              <a:rPr sz="900" spc="-19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les activités</a:t>
            </a:r>
            <a:r>
              <a:rPr sz="900" spc="1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de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sa</a:t>
            </a:r>
            <a:r>
              <a:rPr sz="900" spc="-2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vie</a:t>
            </a:r>
            <a:r>
              <a:rPr sz="900" spc="1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quotidienne</a:t>
            </a:r>
            <a:r>
              <a:rPr sz="900" spc="6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et</a:t>
            </a:r>
            <a:r>
              <a:rPr sz="900" spc="-1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de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sa</a:t>
            </a:r>
            <a:r>
              <a:rPr sz="900" spc="-2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vie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sociale</a:t>
            </a:r>
            <a:endParaRPr sz="900">
              <a:latin typeface="Calibri"/>
              <a:cs typeface="Calibri"/>
            </a:endParaRPr>
          </a:p>
          <a:p>
            <a:pPr marL="186055" marR="20320" indent="-173990">
              <a:lnSpc>
                <a:spcPts val="1080"/>
              </a:lnSpc>
              <a:spcBef>
                <a:spcPts val="30"/>
              </a:spcBef>
              <a:buFont typeface="Arial MT"/>
              <a:buChar char="•"/>
              <a:tabLst>
                <a:tab pos="184785" algn="l"/>
                <a:tab pos="185420" algn="l"/>
              </a:tabLst>
            </a:pPr>
            <a:r>
              <a:rPr sz="900" b="1" spc="-5" dirty="0">
                <a:latin typeface="Calibri"/>
                <a:cs typeface="Calibri"/>
              </a:rPr>
              <a:t>Bloc</a:t>
            </a:r>
            <a:r>
              <a:rPr sz="900" b="1" spc="90" dirty="0">
                <a:latin typeface="Calibri"/>
                <a:cs typeface="Calibri"/>
              </a:rPr>
              <a:t> </a:t>
            </a:r>
            <a:r>
              <a:rPr sz="900" b="1" dirty="0">
                <a:latin typeface="Calibri"/>
                <a:cs typeface="Calibri"/>
              </a:rPr>
              <a:t>2</a:t>
            </a:r>
            <a:r>
              <a:rPr sz="900" b="1" spc="10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:</a:t>
            </a:r>
            <a:r>
              <a:rPr sz="900" spc="10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Evaluation</a:t>
            </a:r>
            <a:r>
              <a:rPr sz="900" spc="12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de</a:t>
            </a:r>
            <a:r>
              <a:rPr sz="900" spc="10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l’état</a:t>
            </a:r>
            <a:r>
              <a:rPr sz="900" spc="10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clinique</a:t>
            </a:r>
            <a:r>
              <a:rPr sz="900" spc="114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et</a:t>
            </a:r>
            <a:r>
              <a:rPr sz="900" spc="11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mise</a:t>
            </a:r>
            <a:r>
              <a:rPr sz="900" spc="10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en</a:t>
            </a:r>
            <a:r>
              <a:rPr sz="900" spc="10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œuvre </a:t>
            </a:r>
            <a:r>
              <a:rPr sz="900" spc="-19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de</a:t>
            </a:r>
            <a:r>
              <a:rPr sz="900" spc="-2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soins</a:t>
            </a:r>
            <a:r>
              <a:rPr sz="900" spc="-1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adaptés</a:t>
            </a:r>
            <a:r>
              <a:rPr sz="900" spc="-1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en</a:t>
            </a:r>
            <a:r>
              <a:rPr sz="900" spc="-2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collaboration</a:t>
            </a:r>
            <a:endParaRPr sz="900">
              <a:latin typeface="Calibri"/>
              <a:cs typeface="Calibri"/>
            </a:endParaRPr>
          </a:p>
          <a:p>
            <a:pPr marL="186055" indent="-173990">
              <a:lnSpc>
                <a:spcPts val="1019"/>
              </a:lnSpc>
              <a:buFont typeface="Arial MT"/>
              <a:buChar char="•"/>
              <a:tabLst>
                <a:tab pos="186055" algn="l"/>
                <a:tab pos="186690" algn="l"/>
              </a:tabLst>
            </a:pPr>
            <a:r>
              <a:rPr sz="900" b="1" spc="-5" dirty="0">
                <a:latin typeface="Calibri"/>
                <a:cs typeface="Calibri"/>
              </a:rPr>
              <a:t>Bloc</a:t>
            </a:r>
            <a:r>
              <a:rPr sz="900" b="1" spc="40" dirty="0">
                <a:latin typeface="Calibri"/>
                <a:cs typeface="Calibri"/>
              </a:rPr>
              <a:t> </a:t>
            </a:r>
            <a:r>
              <a:rPr sz="900" b="1" dirty="0">
                <a:latin typeface="Calibri"/>
                <a:cs typeface="Calibri"/>
              </a:rPr>
              <a:t>3</a:t>
            </a:r>
            <a:r>
              <a:rPr sz="900" b="1" spc="5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:</a:t>
            </a:r>
            <a:r>
              <a:rPr sz="900" spc="5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Information</a:t>
            </a:r>
            <a:r>
              <a:rPr sz="900" spc="4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et</a:t>
            </a:r>
            <a:r>
              <a:rPr sz="900" spc="5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accompagnement</a:t>
            </a:r>
            <a:r>
              <a:rPr sz="900" spc="5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des</a:t>
            </a:r>
            <a:r>
              <a:rPr sz="900" spc="4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personnes</a:t>
            </a:r>
            <a:endParaRPr sz="900">
              <a:latin typeface="Calibri"/>
              <a:cs typeface="Calibri"/>
            </a:endParaRPr>
          </a:p>
          <a:p>
            <a:pPr marL="186055" marR="5080">
              <a:lnSpc>
                <a:spcPts val="1070"/>
              </a:lnSpc>
              <a:spcBef>
                <a:spcPts val="45"/>
              </a:spcBef>
            </a:pPr>
            <a:r>
              <a:rPr sz="900" spc="-5" dirty="0">
                <a:latin typeface="Calibri"/>
                <a:cs typeface="Calibri"/>
              </a:rPr>
              <a:t>et</a:t>
            </a:r>
            <a:r>
              <a:rPr sz="900" spc="114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de</a:t>
            </a:r>
            <a:r>
              <a:rPr sz="900" spc="10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leur</a:t>
            </a:r>
            <a:r>
              <a:rPr sz="900" spc="13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entourage,</a:t>
            </a:r>
            <a:r>
              <a:rPr sz="900" spc="12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des</a:t>
            </a:r>
            <a:r>
              <a:rPr sz="900" spc="12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professionnels</a:t>
            </a:r>
            <a:r>
              <a:rPr sz="900" spc="13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et</a:t>
            </a:r>
            <a:r>
              <a:rPr sz="900" spc="13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des </a:t>
            </a:r>
            <a:r>
              <a:rPr sz="900" spc="-19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apprenants</a:t>
            </a:r>
            <a:endParaRPr sz="900">
              <a:latin typeface="Calibri"/>
              <a:cs typeface="Calibri"/>
            </a:endParaRPr>
          </a:p>
          <a:p>
            <a:pPr marL="186055" indent="-173990">
              <a:lnSpc>
                <a:spcPts val="1055"/>
              </a:lnSpc>
              <a:buFont typeface="Arial MT"/>
              <a:buChar char="•"/>
              <a:tabLst>
                <a:tab pos="186055" algn="l"/>
                <a:tab pos="186690" algn="l"/>
              </a:tabLst>
            </a:pPr>
            <a:r>
              <a:rPr sz="900" b="1" spc="-5" dirty="0">
                <a:latin typeface="Calibri"/>
                <a:cs typeface="Calibri"/>
              </a:rPr>
              <a:t>Bloc</a:t>
            </a:r>
            <a:r>
              <a:rPr sz="900" b="1" spc="175" dirty="0">
                <a:latin typeface="Calibri"/>
                <a:cs typeface="Calibri"/>
              </a:rPr>
              <a:t> </a:t>
            </a:r>
            <a:r>
              <a:rPr sz="900" b="1" dirty="0">
                <a:latin typeface="Calibri"/>
                <a:cs typeface="Calibri"/>
              </a:rPr>
              <a:t>4</a:t>
            </a:r>
            <a:r>
              <a:rPr sz="900" b="1" spc="18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:</a:t>
            </a:r>
            <a:r>
              <a:rPr sz="900" spc="18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Entretien</a:t>
            </a:r>
            <a:r>
              <a:rPr sz="900" spc="17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de</a:t>
            </a:r>
            <a:r>
              <a:rPr sz="900" spc="17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l’environnement</a:t>
            </a:r>
            <a:r>
              <a:rPr sz="900" spc="18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immédiat</a:t>
            </a:r>
            <a:r>
              <a:rPr sz="900" spc="18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de</a:t>
            </a:r>
            <a:r>
              <a:rPr sz="900" spc="18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la</a:t>
            </a:r>
            <a:endParaRPr sz="900">
              <a:latin typeface="Calibri"/>
              <a:cs typeface="Calibri"/>
            </a:endParaRPr>
          </a:p>
          <a:p>
            <a:pPr marL="186055" marR="9525">
              <a:lnSpc>
                <a:spcPts val="1070"/>
              </a:lnSpc>
              <a:spcBef>
                <a:spcPts val="45"/>
              </a:spcBef>
            </a:pPr>
            <a:r>
              <a:rPr sz="900" spc="-5" dirty="0">
                <a:latin typeface="Calibri"/>
                <a:cs typeface="Calibri"/>
              </a:rPr>
              <a:t>personne</a:t>
            </a:r>
            <a:r>
              <a:rPr sz="900" spc="17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et</a:t>
            </a:r>
            <a:r>
              <a:rPr sz="900" spc="17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des</a:t>
            </a:r>
            <a:r>
              <a:rPr sz="900" spc="16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matériels</a:t>
            </a:r>
            <a:r>
              <a:rPr sz="900" spc="17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liés</a:t>
            </a:r>
            <a:r>
              <a:rPr sz="900" spc="17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aux</a:t>
            </a:r>
            <a:r>
              <a:rPr sz="900" spc="16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activités</a:t>
            </a:r>
            <a:r>
              <a:rPr sz="900" spc="17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en</a:t>
            </a:r>
            <a:r>
              <a:rPr sz="900" spc="16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tenant </a:t>
            </a:r>
            <a:r>
              <a:rPr sz="900" spc="-19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compte</a:t>
            </a:r>
            <a:r>
              <a:rPr sz="900" spc="-2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du lieu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et</a:t>
            </a:r>
            <a:r>
              <a:rPr sz="900" spc="-1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des</a:t>
            </a:r>
            <a:r>
              <a:rPr sz="900" spc="-5" dirty="0">
                <a:latin typeface="Calibri"/>
                <a:cs typeface="Calibri"/>
              </a:rPr>
              <a:t> situations</a:t>
            </a:r>
            <a:r>
              <a:rPr sz="900" spc="2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d’interventions</a:t>
            </a:r>
            <a:endParaRPr sz="900">
              <a:latin typeface="Calibri"/>
              <a:cs typeface="Calibri"/>
            </a:endParaRPr>
          </a:p>
          <a:p>
            <a:pPr marL="186055" marR="5715" indent="-173990">
              <a:lnSpc>
                <a:spcPts val="1070"/>
              </a:lnSpc>
              <a:spcBef>
                <a:spcPts val="20"/>
              </a:spcBef>
              <a:buFont typeface="Arial MT"/>
              <a:buChar char="•"/>
              <a:tabLst>
                <a:tab pos="186055" algn="l"/>
                <a:tab pos="186690" algn="l"/>
              </a:tabLst>
            </a:pPr>
            <a:r>
              <a:rPr sz="900" b="1" spc="-5" dirty="0">
                <a:latin typeface="Calibri"/>
                <a:cs typeface="Calibri"/>
              </a:rPr>
              <a:t>Bloc</a:t>
            </a:r>
            <a:r>
              <a:rPr sz="900" b="1" spc="170" dirty="0">
                <a:latin typeface="Calibri"/>
                <a:cs typeface="Calibri"/>
              </a:rPr>
              <a:t> </a:t>
            </a:r>
            <a:r>
              <a:rPr sz="900" b="1" dirty="0">
                <a:latin typeface="Calibri"/>
                <a:cs typeface="Calibri"/>
              </a:rPr>
              <a:t>5</a:t>
            </a:r>
            <a:r>
              <a:rPr sz="900" b="1" spc="17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:</a:t>
            </a:r>
            <a:r>
              <a:rPr sz="900" spc="16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Travail</a:t>
            </a:r>
            <a:r>
              <a:rPr sz="900" spc="16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en</a:t>
            </a:r>
            <a:r>
              <a:rPr sz="900" spc="16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équipe</a:t>
            </a:r>
            <a:r>
              <a:rPr sz="900" spc="17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pluri</a:t>
            </a:r>
            <a:r>
              <a:rPr sz="900" spc="17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professionnelle</a:t>
            </a:r>
            <a:r>
              <a:rPr sz="900" spc="17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et </a:t>
            </a:r>
            <a:r>
              <a:rPr sz="900" spc="-19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traitement</a:t>
            </a:r>
            <a:r>
              <a:rPr sz="900" spc="2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des</a:t>
            </a:r>
            <a:r>
              <a:rPr sz="900" spc="2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informations</a:t>
            </a:r>
            <a:r>
              <a:rPr sz="900" spc="3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liées</a:t>
            </a:r>
            <a:r>
              <a:rPr sz="900" spc="4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aux</a:t>
            </a:r>
            <a:r>
              <a:rPr sz="900" spc="2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activités</a:t>
            </a:r>
            <a:r>
              <a:rPr sz="900" spc="2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de</a:t>
            </a:r>
            <a:r>
              <a:rPr sz="900" spc="4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soin,</a:t>
            </a:r>
            <a:r>
              <a:rPr sz="900" spc="3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à</a:t>
            </a:r>
            <a:endParaRPr sz="900">
              <a:latin typeface="Calibri"/>
              <a:cs typeface="Calibri"/>
            </a:endParaRPr>
          </a:p>
          <a:p>
            <a:pPr marL="186055">
              <a:lnSpc>
                <a:spcPts val="1045"/>
              </a:lnSpc>
            </a:pPr>
            <a:r>
              <a:rPr sz="900" spc="-5" dirty="0">
                <a:latin typeface="Calibri"/>
                <a:cs typeface="Calibri"/>
              </a:rPr>
              <a:t>la qualité</a:t>
            </a:r>
            <a:r>
              <a:rPr sz="900" spc="1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gestion</a:t>
            </a:r>
            <a:r>
              <a:rPr sz="900" spc="1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des risques.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797802" y="0"/>
            <a:ext cx="1153795" cy="4356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i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</a:t>
            </a:r>
            <a:r>
              <a:rPr sz="900" b="1" i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é</a:t>
            </a:r>
            <a:r>
              <a:rPr sz="900" b="1" i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ri</a:t>
            </a:r>
            <a:r>
              <a:rPr sz="900" b="1" i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od</a:t>
            </a:r>
            <a:r>
              <a:rPr sz="900" b="1" i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</a:t>
            </a:r>
            <a:r>
              <a:rPr sz="900" b="1" i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</a:t>
            </a:r>
            <a:r>
              <a:rPr sz="900" b="1" i="1" u="sng" spc="-4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900" b="1" i="1" u="sng" spc="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</a:t>
            </a:r>
            <a:r>
              <a:rPr sz="900" b="1" i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</a:t>
            </a:r>
            <a:r>
              <a:rPr sz="900" b="1" i="1" u="sng" spc="-2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900" b="1" i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sta</a:t>
            </a:r>
            <a:r>
              <a:rPr sz="900" b="1" i="1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g</a:t>
            </a:r>
            <a:r>
              <a:rPr sz="900" b="1" i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</a:t>
            </a:r>
            <a:r>
              <a:rPr sz="900" b="1" i="1" spc="-35" dirty="0">
                <a:latin typeface="Calibri"/>
                <a:cs typeface="Calibri"/>
              </a:rPr>
              <a:t> </a:t>
            </a:r>
            <a:r>
              <a:rPr sz="900" b="1" i="1" dirty="0">
                <a:latin typeface="Calibri"/>
                <a:cs typeface="Calibri"/>
              </a:rPr>
              <a:t>:</a:t>
            </a:r>
            <a:endParaRPr sz="900" dirty="0">
              <a:latin typeface="Calibri"/>
              <a:cs typeface="Calibri"/>
            </a:endParaRPr>
          </a:p>
          <a:p>
            <a:pPr marL="94615" indent="-82550">
              <a:lnSpc>
                <a:spcPts val="1070"/>
              </a:lnSpc>
              <a:spcBef>
                <a:spcPts val="10"/>
              </a:spcBef>
              <a:buChar char="*"/>
              <a:tabLst>
                <a:tab pos="95250" algn="l"/>
              </a:tabLst>
            </a:pPr>
            <a:r>
              <a:rPr sz="900" spc="-5" dirty="0">
                <a:latin typeface="Calibri"/>
                <a:cs typeface="Calibri"/>
              </a:rPr>
              <a:t>Période</a:t>
            </a:r>
            <a:r>
              <a:rPr sz="900" spc="-2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A</a:t>
            </a:r>
            <a:r>
              <a:rPr sz="900" spc="-2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:</a:t>
            </a:r>
            <a:r>
              <a:rPr sz="900" spc="-3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5</a:t>
            </a:r>
            <a:r>
              <a:rPr sz="900" spc="-3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semaines</a:t>
            </a:r>
            <a:endParaRPr sz="900" dirty="0">
              <a:latin typeface="Calibri"/>
              <a:cs typeface="Calibri"/>
            </a:endParaRPr>
          </a:p>
          <a:p>
            <a:pPr marL="96520" indent="-83820">
              <a:lnSpc>
                <a:spcPts val="1070"/>
              </a:lnSpc>
              <a:buChar char="*"/>
              <a:tabLst>
                <a:tab pos="96520" algn="l"/>
              </a:tabLst>
            </a:pPr>
            <a:r>
              <a:rPr sz="900" spc="-5" dirty="0">
                <a:latin typeface="Calibri"/>
                <a:cs typeface="Calibri"/>
              </a:rPr>
              <a:t>Période</a:t>
            </a:r>
            <a:r>
              <a:rPr sz="900" spc="-2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C</a:t>
            </a:r>
            <a:r>
              <a:rPr sz="900" spc="-3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:</a:t>
            </a:r>
            <a:r>
              <a:rPr sz="900" spc="-3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5</a:t>
            </a:r>
            <a:r>
              <a:rPr sz="900" spc="-3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semaines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8419592" y="152400"/>
            <a:ext cx="1163955" cy="2971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3345" indent="-81280">
              <a:lnSpc>
                <a:spcPts val="1070"/>
              </a:lnSpc>
              <a:spcBef>
                <a:spcPts val="100"/>
              </a:spcBef>
              <a:buChar char="*"/>
              <a:tabLst>
                <a:tab pos="93980" algn="l"/>
              </a:tabLst>
            </a:pPr>
            <a:r>
              <a:rPr sz="900" spc="-5" dirty="0">
                <a:latin typeface="Calibri"/>
                <a:cs typeface="Calibri"/>
              </a:rPr>
              <a:t>Période</a:t>
            </a:r>
            <a:r>
              <a:rPr sz="900" spc="-2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B</a:t>
            </a:r>
            <a:r>
              <a:rPr sz="900" spc="-1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:</a:t>
            </a:r>
            <a:r>
              <a:rPr sz="900" spc="-3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5</a:t>
            </a:r>
            <a:r>
              <a:rPr sz="900" spc="-3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semaines</a:t>
            </a:r>
            <a:endParaRPr sz="900" dirty="0">
              <a:latin typeface="Calibri"/>
              <a:cs typeface="Calibri"/>
            </a:endParaRPr>
          </a:p>
          <a:p>
            <a:pPr marL="94615" indent="-82550">
              <a:lnSpc>
                <a:spcPts val="1070"/>
              </a:lnSpc>
              <a:buChar char="*"/>
              <a:tabLst>
                <a:tab pos="95250" algn="l"/>
              </a:tabLst>
            </a:pPr>
            <a:r>
              <a:rPr sz="900" spc="-5" dirty="0">
                <a:latin typeface="Calibri"/>
                <a:cs typeface="Calibri"/>
              </a:rPr>
              <a:t>Période</a:t>
            </a:r>
            <a:r>
              <a:rPr sz="900" spc="-3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D</a:t>
            </a:r>
            <a:r>
              <a:rPr sz="900" spc="-2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:</a:t>
            </a:r>
            <a:r>
              <a:rPr sz="900" spc="-2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7</a:t>
            </a:r>
            <a:r>
              <a:rPr sz="900" spc="-2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semaines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6797802" y="402591"/>
            <a:ext cx="2840990" cy="4356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99500"/>
              </a:lnSpc>
              <a:spcBef>
                <a:spcPts val="105"/>
              </a:spcBef>
            </a:pPr>
            <a:r>
              <a:rPr sz="900" spc="-5" dirty="0">
                <a:latin typeface="Calibri"/>
                <a:cs typeface="Calibri"/>
              </a:rPr>
              <a:t>Au</a:t>
            </a:r>
            <a:r>
              <a:rPr sz="900" spc="2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moins</a:t>
            </a:r>
            <a:r>
              <a:rPr sz="900" spc="2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une</a:t>
            </a:r>
            <a:r>
              <a:rPr sz="900" spc="3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période</a:t>
            </a:r>
            <a:r>
              <a:rPr sz="900" spc="2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de</a:t>
            </a:r>
            <a:r>
              <a:rPr sz="900" spc="2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stage</a:t>
            </a:r>
            <a:r>
              <a:rPr sz="900" spc="1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est</a:t>
            </a:r>
            <a:r>
              <a:rPr sz="900" spc="2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effectuée</a:t>
            </a:r>
            <a:r>
              <a:rPr sz="900" spc="2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auprès</a:t>
            </a:r>
            <a:r>
              <a:rPr sz="900" spc="2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de 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personnes</a:t>
            </a:r>
            <a:r>
              <a:rPr sz="900" spc="9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en</a:t>
            </a:r>
            <a:r>
              <a:rPr sz="900" spc="8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situation</a:t>
            </a:r>
            <a:r>
              <a:rPr sz="900" spc="9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de</a:t>
            </a:r>
            <a:r>
              <a:rPr sz="900" spc="9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handicap</a:t>
            </a:r>
            <a:r>
              <a:rPr sz="900" spc="8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physique</a:t>
            </a:r>
            <a:r>
              <a:rPr sz="900" spc="8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ou</a:t>
            </a:r>
            <a:r>
              <a:rPr sz="900" spc="8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psychique </a:t>
            </a:r>
            <a:r>
              <a:rPr sz="900" spc="-18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et</a:t>
            </a:r>
            <a:r>
              <a:rPr sz="900" spc="-1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une</a:t>
            </a:r>
            <a:r>
              <a:rPr sz="900" spc="-5" dirty="0">
                <a:latin typeface="Calibri"/>
                <a:cs typeface="Calibri"/>
              </a:rPr>
              <a:t> période</a:t>
            </a:r>
            <a:r>
              <a:rPr sz="900" spc="3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auprès </a:t>
            </a:r>
            <a:r>
              <a:rPr sz="900" dirty="0">
                <a:latin typeface="Calibri"/>
                <a:cs typeface="Calibri"/>
              </a:rPr>
              <a:t>de</a:t>
            </a:r>
            <a:r>
              <a:rPr sz="900" spc="-1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personnes</a:t>
            </a:r>
            <a:r>
              <a:rPr sz="900" spc="2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âgées.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797802" y="838200"/>
            <a:ext cx="124587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i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Mo</a:t>
            </a:r>
            <a:r>
              <a:rPr sz="900" b="1" i="1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</a:t>
            </a:r>
            <a:r>
              <a:rPr sz="900" b="1" i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</a:t>
            </a:r>
            <a:r>
              <a:rPr sz="900" b="1" i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li</a:t>
            </a:r>
            <a:r>
              <a:rPr sz="900" b="1" i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tés</a:t>
            </a:r>
            <a:r>
              <a:rPr sz="900" b="1" i="1" u="sng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900" b="1" i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</a:t>
            </a:r>
            <a:r>
              <a:rPr sz="900" b="1" i="1" u="sng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é</a:t>
            </a:r>
            <a:r>
              <a:rPr sz="900" b="1" i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da</a:t>
            </a:r>
            <a:r>
              <a:rPr sz="900" b="1" i="1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g</a:t>
            </a:r>
            <a:r>
              <a:rPr sz="900" b="1" i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og</a:t>
            </a:r>
            <a:r>
              <a:rPr sz="900" b="1" i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i</a:t>
            </a:r>
            <a:r>
              <a:rPr sz="900" b="1" i="1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q</a:t>
            </a:r>
            <a:r>
              <a:rPr sz="900" b="1" i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u</a:t>
            </a:r>
            <a:r>
              <a:rPr sz="900" b="1" i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</a:t>
            </a:r>
            <a:r>
              <a:rPr sz="900" b="1" i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</a:t>
            </a:r>
            <a:r>
              <a:rPr sz="900" b="1" i="1" spc="-45" dirty="0">
                <a:latin typeface="Calibri"/>
                <a:cs typeface="Calibri"/>
              </a:rPr>
              <a:t> </a:t>
            </a:r>
            <a:r>
              <a:rPr sz="900" b="1" i="1" dirty="0">
                <a:latin typeface="Calibri"/>
                <a:cs typeface="Calibri"/>
              </a:rPr>
              <a:t>: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797802" y="990600"/>
            <a:ext cx="2854960" cy="13963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86055" marR="5080" indent="-173990" algn="just">
              <a:lnSpc>
                <a:spcPct val="99400"/>
              </a:lnSpc>
              <a:spcBef>
                <a:spcPts val="105"/>
              </a:spcBef>
              <a:buFont typeface="Arial MT"/>
              <a:buChar char="•"/>
              <a:tabLst>
                <a:tab pos="186690" algn="l"/>
              </a:tabLst>
            </a:pPr>
            <a:r>
              <a:rPr sz="900" spc="-5" dirty="0">
                <a:latin typeface="Calibri"/>
                <a:cs typeface="Calibri"/>
              </a:rPr>
              <a:t>Cours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magistraux,</a:t>
            </a:r>
            <a:r>
              <a:rPr sz="900" dirty="0">
                <a:latin typeface="Calibri"/>
                <a:cs typeface="Calibri"/>
              </a:rPr>
              <a:t> travaux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dirigés,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travaux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personnels 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guidés,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complétés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par</a:t>
            </a:r>
            <a:r>
              <a:rPr sz="900" dirty="0">
                <a:latin typeface="Calibri"/>
                <a:cs typeface="Calibri"/>
              </a:rPr>
              <a:t> des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méthodes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pédagogiques 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innovantes</a:t>
            </a:r>
            <a:r>
              <a:rPr sz="900" dirty="0">
                <a:latin typeface="Calibri"/>
                <a:cs typeface="Calibri"/>
              </a:rPr>
              <a:t> :</a:t>
            </a:r>
          </a:p>
          <a:p>
            <a:pPr marL="462280" lvl="1" indent="-173990" algn="just">
              <a:lnSpc>
                <a:spcPct val="100000"/>
              </a:lnSpc>
              <a:spcBef>
                <a:spcPts val="35"/>
              </a:spcBef>
              <a:buFont typeface="Wingdings"/>
              <a:buChar char=""/>
              <a:tabLst>
                <a:tab pos="462280" algn="l"/>
              </a:tabLst>
            </a:pPr>
            <a:r>
              <a:rPr sz="900" spc="-5" dirty="0">
                <a:latin typeface="Calibri"/>
                <a:cs typeface="Calibri"/>
              </a:rPr>
              <a:t>Simulation</a:t>
            </a:r>
            <a:endParaRPr sz="900" dirty="0">
              <a:latin typeface="Calibri"/>
              <a:cs typeface="Calibri"/>
            </a:endParaRPr>
          </a:p>
          <a:p>
            <a:pPr marL="462280" lvl="1" indent="-173990" algn="just">
              <a:lnSpc>
                <a:spcPts val="1070"/>
              </a:lnSpc>
              <a:buFont typeface="Wingdings"/>
              <a:buChar char=""/>
              <a:tabLst>
                <a:tab pos="462280" algn="l"/>
              </a:tabLst>
            </a:pPr>
            <a:r>
              <a:rPr sz="900" spc="-5" dirty="0">
                <a:latin typeface="Calibri"/>
                <a:cs typeface="Calibri"/>
              </a:rPr>
              <a:t>Pédagogie</a:t>
            </a:r>
            <a:r>
              <a:rPr sz="900" spc="-4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inversée</a:t>
            </a:r>
            <a:endParaRPr sz="900" dirty="0">
              <a:latin typeface="Calibri"/>
              <a:cs typeface="Calibri"/>
            </a:endParaRPr>
          </a:p>
          <a:p>
            <a:pPr marL="461645" marR="8255" lvl="1" indent="-173990" algn="just">
              <a:lnSpc>
                <a:spcPts val="1080"/>
              </a:lnSpc>
              <a:spcBef>
                <a:spcPts val="25"/>
              </a:spcBef>
              <a:buFont typeface="Wingdings"/>
              <a:buChar char=""/>
              <a:tabLst>
                <a:tab pos="462280" algn="l"/>
              </a:tabLst>
            </a:pPr>
            <a:r>
              <a:rPr sz="900" spc="-5" dirty="0">
                <a:latin typeface="Calibri"/>
                <a:cs typeface="Calibri"/>
              </a:rPr>
              <a:t>Utilisation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d’outils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numériques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interactifs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et 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performants</a:t>
            </a:r>
            <a:endParaRPr sz="900" dirty="0">
              <a:latin typeface="Calibri"/>
              <a:cs typeface="Calibri"/>
            </a:endParaRPr>
          </a:p>
          <a:p>
            <a:pPr marL="186055" indent="-173990" algn="just">
              <a:lnSpc>
                <a:spcPts val="1045"/>
              </a:lnSpc>
              <a:buFont typeface="Arial MT"/>
              <a:buChar char="•"/>
              <a:tabLst>
                <a:tab pos="186690" algn="l"/>
              </a:tabLst>
            </a:pPr>
            <a:r>
              <a:rPr sz="900" spc="-5" dirty="0">
                <a:latin typeface="Calibri"/>
                <a:cs typeface="Calibri"/>
              </a:rPr>
              <a:t>Un</a:t>
            </a:r>
            <a:r>
              <a:rPr sz="900" spc="33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accompagnement</a:t>
            </a:r>
            <a:r>
              <a:rPr sz="900" spc="34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personnalisé</a:t>
            </a:r>
            <a:r>
              <a:rPr sz="900" spc="35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de</a:t>
            </a:r>
            <a:r>
              <a:rPr sz="900" spc="35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l’élève</a:t>
            </a:r>
            <a:r>
              <a:rPr sz="900" spc="35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par</a:t>
            </a:r>
            <a:r>
              <a:rPr sz="900" spc="54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le</a:t>
            </a:r>
            <a:endParaRPr sz="900" dirty="0">
              <a:latin typeface="Calibri"/>
              <a:cs typeface="Calibri"/>
            </a:endParaRPr>
          </a:p>
          <a:p>
            <a:pPr marL="186055" marR="6350" algn="just">
              <a:lnSpc>
                <a:spcPts val="1070"/>
              </a:lnSpc>
              <a:spcBef>
                <a:spcPts val="45"/>
              </a:spcBef>
            </a:pPr>
            <a:r>
              <a:rPr sz="900" spc="-5" dirty="0">
                <a:latin typeface="Calibri"/>
                <a:cs typeface="Calibri"/>
              </a:rPr>
              <a:t>cadre </a:t>
            </a:r>
            <a:r>
              <a:rPr sz="900" dirty="0">
                <a:latin typeface="Calibri"/>
                <a:cs typeface="Calibri"/>
              </a:rPr>
              <a:t>de santé </a:t>
            </a:r>
            <a:r>
              <a:rPr sz="900" spc="-5" dirty="0">
                <a:latin typeface="Calibri"/>
                <a:cs typeface="Calibri"/>
              </a:rPr>
              <a:t>formateur est effectué </a:t>
            </a:r>
            <a:r>
              <a:rPr sz="900" dirty="0">
                <a:latin typeface="Calibri"/>
                <a:cs typeface="Calibri"/>
              </a:rPr>
              <a:t>tout au </a:t>
            </a:r>
            <a:r>
              <a:rPr sz="900" spc="-5" dirty="0">
                <a:latin typeface="Calibri"/>
                <a:cs typeface="Calibri"/>
              </a:rPr>
              <a:t>long de la 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formation.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797802" y="2362200"/>
            <a:ext cx="194119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i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Modalités</a:t>
            </a:r>
            <a:r>
              <a:rPr sz="900" b="1" i="1" u="sng" spc="-3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900" b="1" i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d’évaluations</a:t>
            </a:r>
            <a:r>
              <a:rPr sz="900" b="1" i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et</a:t>
            </a:r>
            <a:r>
              <a:rPr sz="900" b="1" i="1" u="sng" spc="-3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900" b="1" i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certification</a:t>
            </a:r>
            <a:r>
              <a:rPr sz="900" b="1" i="1" spc="5" dirty="0">
                <a:latin typeface="Calibri"/>
                <a:cs typeface="Calibri"/>
              </a:rPr>
              <a:t> </a:t>
            </a:r>
            <a:r>
              <a:rPr sz="900" b="1" i="1" dirty="0">
                <a:latin typeface="Calibri"/>
                <a:cs typeface="Calibri"/>
              </a:rPr>
              <a:t>: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797802" y="2514600"/>
            <a:ext cx="2855595" cy="3382977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86055" marR="18415" indent="-173990">
              <a:lnSpc>
                <a:spcPts val="1070"/>
              </a:lnSpc>
              <a:spcBef>
                <a:spcPts val="140"/>
              </a:spcBef>
              <a:buFont typeface="Arial MT"/>
              <a:buChar char="•"/>
              <a:tabLst>
                <a:tab pos="184785" algn="l"/>
                <a:tab pos="185420" algn="l"/>
              </a:tabLst>
            </a:pPr>
            <a:r>
              <a:rPr sz="900" spc="5" dirty="0">
                <a:latin typeface="Calibri"/>
                <a:cs typeface="Calibri"/>
              </a:rPr>
              <a:t>L</a:t>
            </a:r>
            <a:r>
              <a:rPr sz="900" dirty="0">
                <a:latin typeface="Calibri"/>
                <a:cs typeface="Calibri"/>
              </a:rPr>
              <a:t>a    </a:t>
            </a:r>
            <a:r>
              <a:rPr sz="900" spc="-60" dirty="0">
                <a:latin typeface="Calibri"/>
                <a:cs typeface="Calibri"/>
              </a:rPr>
              <a:t> </a:t>
            </a:r>
            <a:r>
              <a:rPr sz="900" spc="-15" dirty="0">
                <a:latin typeface="Calibri"/>
                <a:cs typeface="Calibri"/>
              </a:rPr>
              <a:t>f</a:t>
            </a:r>
            <a:r>
              <a:rPr sz="900" dirty="0">
                <a:latin typeface="Calibri"/>
                <a:cs typeface="Calibri"/>
              </a:rPr>
              <a:t>o</a:t>
            </a:r>
            <a:r>
              <a:rPr sz="900" spc="-15" dirty="0">
                <a:latin typeface="Calibri"/>
                <a:cs typeface="Calibri"/>
              </a:rPr>
              <a:t>r</a:t>
            </a:r>
            <a:r>
              <a:rPr sz="900" dirty="0">
                <a:latin typeface="Calibri"/>
                <a:cs typeface="Calibri"/>
              </a:rPr>
              <a:t>m</a:t>
            </a:r>
            <a:r>
              <a:rPr sz="900" spc="-10" dirty="0">
                <a:latin typeface="Calibri"/>
                <a:cs typeface="Calibri"/>
              </a:rPr>
              <a:t>a</a:t>
            </a:r>
            <a:r>
              <a:rPr sz="900" dirty="0">
                <a:latin typeface="Calibri"/>
                <a:cs typeface="Calibri"/>
              </a:rPr>
              <a:t>t</a:t>
            </a:r>
            <a:r>
              <a:rPr sz="900" spc="-20" dirty="0">
                <a:latin typeface="Calibri"/>
                <a:cs typeface="Calibri"/>
              </a:rPr>
              <a:t>i</a:t>
            </a:r>
            <a:r>
              <a:rPr sz="900" dirty="0">
                <a:latin typeface="Calibri"/>
                <a:cs typeface="Calibri"/>
              </a:rPr>
              <a:t>on    </a:t>
            </a:r>
            <a:r>
              <a:rPr sz="900" spc="-5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t</a:t>
            </a:r>
            <a:r>
              <a:rPr sz="900" spc="-10" dirty="0">
                <a:latin typeface="Calibri"/>
                <a:cs typeface="Calibri"/>
              </a:rPr>
              <a:t>h</a:t>
            </a:r>
            <a:r>
              <a:rPr sz="900" spc="-5" dirty="0">
                <a:latin typeface="Calibri"/>
                <a:cs typeface="Calibri"/>
              </a:rPr>
              <a:t>é</a:t>
            </a:r>
            <a:r>
              <a:rPr sz="900" spc="-10" dirty="0">
                <a:latin typeface="Calibri"/>
                <a:cs typeface="Calibri"/>
              </a:rPr>
              <a:t>o</a:t>
            </a:r>
            <a:r>
              <a:rPr sz="900" dirty="0">
                <a:latin typeface="Calibri"/>
                <a:cs typeface="Calibri"/>
              </a:rPr>
              <a:t>r</a:t>
            </a:r>
            <a:r>
              <a:rPr sz="900" spc="-10" dirty="0">
                <a:latin typeface="Calibri"/>
                <a:cs typeface="Calibri"/>
              </a:rPr>
              <a:t>i</a:t>
            </a:r>
            <a:r>
              <a:rPr sz="900" spc="-5" dirty="0">
                <a:latin typeface="Calibri"/>
                <a:cs typeface="Calibri"/>
              </a:rPr>
              <a:t>qu</a:t>
            </a:r>
            <a:r>
              <a:rPr sz="900" dirty="0">
                <a:latin typeface="Calibri"/>
                <a:cs typeface="Calibri"/>
              </a:rPr>
              <a:t>e    </a:t>
            </a:r>
            <a:r>
              <a:rPr sz="900" spc="-25" dirty="0">
                <a:latin typeface="Calibri"/>
                <a:cs typeface="Calibri"/>
              </a:rPr>
              <a:t> </a:t>
            </a:r>
            <a:r>
              <a:rPr sz="900" spc="-10" dirty="0">
                <a:latin typeface="Calibri"/>
                <a:cs typeface="Calibri"/>
              </a:rPr>
              <a:t>co</a:t>
            </a:r>
            <a:r>
              <a:rPr sz="900" dirty="0">
                <a:latin typeface="Calibri"/>
                <a:cs typeface="Calibri"/>
              </a:rPr>
              <a:t>m</a:t>
            </a:r>
            <a:r>
              <a:rPr sz="900" spc="-5" dirty="0">
                <a:latin typeface="Calibri"/>
                <a:cs typeface="Calibri"/>
              </a:rPr>
              <a:t>p</a:t>
            </a:r>
            <a:r>
              <a:rPr sz="900" dirty="0">
                <a:latin typeface="Calibri"/>
                <a:cs typeface="Calibri"/>
              </a:rPr>
              <a:t>r</a:t>
            </a:r>
            <a:r>
              <a:rPr sz="900" spc="-10" dirty="0">
                <a:latin typeface="Calibri"/>
                <a:cs typeface="Calibri"/>
              </a:rPr>
              <a:t>e</a:t>
            </a:r>
            <a:r>
              <a:rPr sz="900" spc="5" dirty="0">
                <a:latin typeface="Calibri"/>
                <a:cs typeface="Calibri"/>
              </a:rPr>
              <a:t>n</a:t>
            </a:r>
            <a:r>
              <a:rPr sz="900" dirty="0">
                <a:latin typeface="Calibri"/>
                <a:cs typeface="Calibri"/>
              </a:rPr>
              <a:t>d    </a:t>
            </a:r>
            <a:r>
              <a:rPr sz="900" spc="-6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5    </a:t>
            </a:r>
            <a:r>
              <a:rPr sz="900" spc="-6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Blocs    </a:t>
            </a:r>
            <a:r>
              <a:rPr sz="900" spc="-7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de  compétences faisant</a:t>
            </a:r>
            <a:r>
              <a:rPr sz="900" spc="-1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chacun</a:t>
            </a:r>
            <a:r>
              <a:rPr sz="900" spc="-2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l’objet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d’une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évaluation.</a:t>
            </a:r>
            <a:endParaRPr sz="900" dirty="0">
              <a:latin typeface="Calibri"/>
              <a:cs typeface="Calibri"/>
            </a:endParaRPr>
          </a:p>
          <a:p>
            <a:pPr marL="184785" indent="-172720">
              <a:lnSpc>
                <a:spcPct val="100000"/>
              </a:lnSpc>
              <a:buFont typeface="Arial MT"/>
              <a:buChar char="•"/>
              <a:tabLst>
                <a:tab pos="184785" algn="l"/>
                <a:tab pos="185420" algn="l"/>
              </a:tabLst>
            </a:pPr>
            <a:r>
              <a:rPr sz="900" spc="-5" dirty="0">
                <a:latin typeface="Calibri"/>
                <a:cs typeface="Calibri"/>
              </a:rPr>
              <a:t>Elle</a:t>
            </a:r>
            <a:r>
              <a:rPr sz="900" spc="-1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peut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prendre</a:t>
            </a:r>
            <a:r>
              <a:rPr sz="900" spc="2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différentes</a:t>
            </a:r>
            <a:r>
              <a:rPr sz="900" spc="1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formes</a:t>
            </a:r>
            <a:r>
              <a:rPr sz="900" spc="-3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:</a:t>
            </a:r>
          </a:p>
          <a:p>
            <a:pPr marL="462280" lvl="1" indent="-173990">
              <a:lnSpc>
                <a:spcPts val="1070"/>
              </a:lnSpc>
              <a:buFont typeface="Wingdings"/>
              <a:buChar char=""/>
              <a:tabLst>
                <a:tab pos="462280" algn="l"/>
              </a:tabLst>
            </a:pPr>
            <a:r>
              <a:rPr sz="900" spc="-5" dirty="0">
                <a:latin typeface="Calibri"/>
                <a:cs typeface="Calibri"/>
              </a:rPr>
              <a:t>Evaluations de</a:t>
            </a:r>
            <a:r>
              <a:rPr sz="900" spc="-2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connaissances</a:t>
            </a:r>
            <a:r>
              <a:rPr sz="900" spc="-1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écrites individuelles</a:t>
            </a:r>
            <a:endParaRPr sz="900" dirty="0">
              <a:latin typeface="Calibri"/>
              <a:cs typeface="Calibri"/>
            </a:endParaRPr>
          </a:p>
          <a:p>
            <a:pPr marL="461645" marR="17780" lvl="1" indent="-173990">
              <a:lnSpc>
                <a:spcPts val="1070"/>
              </a:lnSpc>
              <a:spcBef>
                <a:spcPts val="35"/>
              </a:spcBef>
              <a:buFont typeface="Wingdings"/>
              <a:buChar char=""/>
              <a:tabLst>
                <a:tab pos="462280" algn="l"/>
              </a:tabLst>
            </a:pPr>
            <a:r>
              <a:rPr sz="900" spc="-5" dirty="0">
                <a:latin typeface="Calibri"/>
                <a:cs typeface="Calibri"/>
              </a:rPr>
              <a:t>Travaux</a:t>
            </a:r>
            <a:r>
              <a:rPr sz="900" spc="2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individuels</a:t>
            </a:r>
            <a:r>
              <a:rPr sz="900" spc="4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ou</a:t>
            </a:r>
            <a:r>
              <a:rPr sz="900" spc="4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en</a:t>
            </a:r>
            <a:r>
              <a:rPr sz="900" spc="2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groupes</a:t>
            </a:r>
            <a:r>
              <a:rPr sz="900" spc="5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avec</a:t>
            </a:r>
            <a:r>
              <a:rPr sz="900" spc="6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restitution </a:t>
            </a:r>
            <a:r>
              <a:rPr sz="900" spc="-19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écrite</a:t>
            </a:r>
            <a:r>
              <a:rPr sz="900" spc="-1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ou</a:t>
            </a:r>
            <a:r>
              <a:rPr sz="900" spc="-3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orale</a:t>
            </a:r>
            <a:endParaRPr sz="900" dirty="0">
              <a:latin typeface="Calibri"/>
              <a:cs typeface="Calibri"/>
            </a:endParaRPr>
          </a:p>
          <a:p>
            <a:pPr marL="462280" lvl="1" indent="-173990">
              <a:lnSpc>
                <a:spcPct val="100000"/>
              </a:lnSpc>
              <a:buFont typeface="Wingdings"/>
              <a:buChar char=""/>
              <a:tabLst>
                <a:tab pos="462280" algn="l"/>
              </a:tabLst>
            </a:pPr>
            <a:r>
              <a:rPr sz="900" spc="-5" dirty="0">
                <a:latin typeface="Calibri"/>
                <a:cs typeface="Calibri"/>
              </a:rPr>
              <a:t>Examen</a:t>
            </a:r>
            <a:r>
              <a:rPr sz="900" spc="-4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Clinique</a:t>
            </a:r>
            <a:r>
              <a:rPr sz="900" spc="2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à</a:t>
            </a:r>
            <a:r>
              <a:rPr sz="900" spc="-3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Objectifs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Structurés</a:t>
            </a:r>
            <a:r>
              <a:rPr sz="900" spc="-1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(ECOS)</a:t>
            </a:r>
            <a:endParaRPr sz="900" dirty="0">
              <a:latin typeface="Calibri"/>
              <a:cs typeface="Calibri"/>
            </a:endParaRPr>
          </a:p>
          <a:p>
            <a:pPr marL="462280" lvl="1" indent="-173990">
              <a:lnSpc>
                <a:spcPct val="100000"/>
              </a:lnSpc>
              <a:buFont typeface="Wingdings"/>
              <a:buChar char=""/>
              <a:tabLst>
                <a:tab pos="462280" algn="l"/>
              </a:tabLst>
            </a:pPr>
            <a:r>
              <a:rPr sz="900" spc="-5" dirty="0">
                <a:latin typeface="Calibri"/>
                <a:cs typeface="Calibri"/>
              </a:rPr>
              <a:t>Soins</a:t>
            </a:r>
            <a:r>
              <a:rPr sz="900" spc="-4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simulés.</a:t>
            </a:r>
            <a:endParaRPr sz="900" dirty="0">
              <a:latin typeface="Calibri"/>
              <a:cs typeface="Calibri"/>
            </a:endParaRPr>
          </a:p>
          <a:p>
            <a:pPr marL="184785" indent="-172720">
              <a:lnSpc>
                <a:spcPts val="1070"/>
              </a:lnSpc>
              <a:buFont typeface="Arial MT"/>
              <a:buChar char="•"/>
              <a:tabLst>
                <a:tab pos="184785" algn="l"/>
                <a:tab pos="185420" algn="l"/>
              </a:tabLst>
            </a:pPr>
            <a:r>
              <a:rPr sz="900" dirty="0">
                <a:latin typeface="Calibri"/>
                <a:cs typeface="Calibri"/>
              </a:rPr>
              <a:t>La</a:t>
            </a:r>
            <a:r>
              <a:rPr sz="900" spc="-3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formation</a:t>
            </a:r>
            <a:r>
              <a:rPr sz="900" spc="-2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pratique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en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stage</a:t>
            </a:r>
            <a:r>
              <a:rPr sz="900" spc="-1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est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évaluée</a:t>
            </a:r>
            <a:r>
              <a:rPr sz="900" spc="2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en </a:t>
            </a:r>
            <a:r>
              <a:rPr sz="900" dirty="0">
                <a:latin typeface="Calibri"/>
                <a:cs typeface="Calibri"/>
              </a:rPr>
              <a:t>regard</a:t>
            </a:r>
            <a:r>
              <a:rPr sz="900" spc="-2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:</a:t>
            </a:r>
          </a:p>
          <a:p>
            <a:pPr marL="461645" marR="171450" lvl="1" indent="-173990">
              <a:lnSpc>
                <a:spcPts val="1080"/>
              </a:lnSpc>
              <a:spcBef>
                <a:spcPts val="25"/>
              </a:spcBef>
              <a:buFont typeface="Wingdings"/>
              <a:buChar char=""/>
              <a:tabLst>
                <a:tab pos="462280" algn="l"/>
              </a:tabLst>
            </a:pPr>
            <a:r>
              <a:rPr sz="900" spc="-5" dirty="0">
                <a:latin typeface="Calibri"/>
                <a:cs typeface="Calibri"/>
              </a:rPr>
              <a:t>De</a:t>
            </a:r>
            <a:r>
              <a:rPr sz="900" spc="14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la</a:t>
            </a:r>
            <a:r>
              <a:rPr sz="900" spc="15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validation</a:t>
            </a:r>
            <a:r>
              <a:rPr sz="900" spc="15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de</a:t>
            </a:r>
            <a:r>
              <a:rPr sz="900" spc="14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compétences</a:t>
            </a:r>
            <a:r>
              <a:rPr sz="900" spc="15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adaptées</a:t>
            </a:r>
            <a:r>
              <a:rPr sz="900" spc="14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au </a:t>
            </a:r>
            <a:r>
              <a:rPr sz="900" spc="-19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niveau</a:t>
            </a:r>
            <a:r>
              <a:rPr sz="900" spc="1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de formation</a:t>
            </a:r>
            <a:r>
              <a:rPr sz="900" spc="-1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de</a:t>
            </a:r>
            <a:r>
              <a:rPr sz="900" spc="-5" dirty="0">
                <a:latin typeface="Calibri"/>
                <a:cs typeface="Calibri"/>
              </a:rPr>
              <a:t> l’élève,</a:t>
            </a:r>
            <a:endParaRPr sz="900" dirty="0">
              <a:latin typeface="Calibri"/>
              <a:cs typeface="Calibri"/>
            </a:endParaRPr>
          </a:p>
          <a:p>
            <a:pPr marL="461645" marR="208279" lvl="1" indent="-173990">
              <a:lnSpc>
                <a:spcPts val="1070"/>
              </a:lnSpc>
              <a:spcBef>
                <a:spcPts val="5"/>
              </a:spcBef>
              <a:buFont typeface="Wingdings"/>
              <a:buChar char=""/>
              <a:tabLst>
                <a:tab pos="462280" algn="l"/>
              </a:tabLst>
            </a:pPr>
            <a:r>
              <a:rPr sz="900" spc="-5" dirty="0">
                <a:latin typeface="Calibri"/>
                <a:cs typeface="Calibri"/>
              </a:rPr>
              <a:t>Du</a:t>
            </a:r>
            <a:r>
              <a:rPr sz="900" spc="-1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respect</a:t>
            </a:r>
            <a:r>
              <a:rPr sz="900" spc="1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du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temps</a:t>
            </a:r>
            <a:r>
              <a:rPr sz="900" spc="1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de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présence</a:t>
            </a:r>
            <a:r>
              <a:rPr sz="900" spc="1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de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l’élève</a:t>
            </a:r>
            <a:r>
              <a:rPr sz="900" spc="10" dirty="0">
                <a:latin typeface="Calibri"/>
                <a:cs typeface="Calibri"/>
              </a:rPr>
              <a:t> </a:t>
            </a:r>
            <a:r>
              <a:rPr sz="900" spc="5" dirty="0">
                <a:latin typeface="Calibri"/>
                <a:cs typeface="Calibri"/>
              </a:rPr>
              <a:t>en </a:t>
            </a:r>
            <a:r>
              <a:rPr sz="900" spc="-19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stage</a:t>
            </a:r>
            <a:r>
              <a:rPr sz="900" spc="-5" dirty="0" smtClean="0">
                <a:latin typeface="Calibri"/>
                <a:cs typeface="Calibri"/>
              </a:rPr>
              <a:t>.</a:t>
            </a:r>
            <a:endParaRPr lang="fr-FR" sz="900" spc="-5" dirty="0" smtClean="0">
              <a:latin typeface="Calibri"/>
              <a:cs typeface="Calibri"/>
            </a:endParaRPr>
          </a:p>
          <a:p>
            <a:pPr marL="461645" marR="208279" lvl="1" indent="-173990">
              <a:lnSpc>
                <a:spcPts val="1070"/>
              </a:lnSpc>
              <a:spcBef>
                <a:spcPts val="5"/>
              </a:spcBef>
              <a:buFont typeface="Wingdings"/>
              <a:buChar char=""/>
              <a:tabLst>
                <a:tab pos="462280" algn="l"/>
              </a:tabLst>
            </a:pPr>
            <a:r>
              <a:rPr lang="fr-FR" sz="900" spc="-5" dirty="0" smtClean="0">
                <a:latin typeface="Calibri"/>
                <a:cs typeface="Calibri"/>
              </a:rPr>
              <a:t>La CVAR (Commission de Validation  de l’Acquisition des Résultats) se prononce sur l’acquisition ou non des compétences en stage.</a:t>
            </a:r>
            <a:endParaRPr sz="900" dirty="0">
              <a:latin typeface="Calibri"/>
              <a:cs typeface="Calibri"/>
            </a:endParaRPr>
          </a:p>
          <a:p>
            <a:pPr marL="186055" marR="6350" indent="-173990">
              <a:lnSpc>
                <a:spcPts val="1070"/>
              </a:lnSpc>
              <a:spcBef>
                <a:spcPts val="25"/>
              </a:spcBef>
              <a:buFont typeface="Arial MT"/>
              <a:buChar char="•"/>
              <a:tabLst>
                <a:tab pos="186055" algn="l"/>
                <a:tab pos="186690" algn="l"/>
              </a:tabLst>
            </a:pPr>
            <a:r>
              <a:rPr sz="900" spc="-5" dirty="0">
                <a:latin typeface="Calibri"/>
                <a:cs typeface="Calibri"/>
              </a:rPr>
              <a:t>Afin</a:t>
            </a:r>
            <a:r>
              <a:rPr sz="900" spc="114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d’obtenir</a:t>
            </a:r>
            <a:r>
              <a:rPr sz="900" spc="13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le</a:t>
            </a:r>
            <a:r>
              <a:rPr sz="900" spc="13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diplôme</a:t>
            </a:r>
            <a:r>
              <a:rPr sz="900" spc="13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d’Etat</a:t>
            </a:r>
            <a:r>
              <a:rPr sz="900" spc="12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d’aide-soignant,</a:t>
            </a:r>
            <a:r>
              <a:rPr sz="900" spc="12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l’élève </a:t>
            </a:r>
            <a:r>
              <a:rPr sz="900" spc="-19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doit</a:t>
            </a:r>
            <a:r>
              <a:rPr sz="900" spc="12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obtenir</a:t>
            </a:r>
            <a:r>
              <a:rPr sz="900" spc="12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une</a:t>
            </a:r>
            <a:r>
              <a:rPr sz="900" spc="14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note</a:t>
            </a:r>
            <a:r>
              <a:rPr sz="900" spc="12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au</a:t>
            </a:r>
            <a:r>
              <a:rPr sz="900" spc="12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moins</a:t>
            </a:r>
            <a:r>
              <a:rPr sz="900" spc="13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égale</a:t>
            </a:r>
            <a:r>
              <a:rPr sz="900" spc="12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à</a:t>
            </a:r>
            <a:r>
              <a:rPr sz="900" spc="13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dix</a:t>
            </a:r>
            <a:r>
              <a:rPr sz="900" spc="12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sur</a:t>
            </a:r>
            <a:r>
              <a:rPr sz="900" spc="13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vingt</a:t>
            </a:r>
            <a:r>
              <a:rPr sz="900" spc="12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à</a:t>
            </a:r>
          </a:p>
          <a:p>
            <a:pPr marL="186055" marR="5080">
              <a:lnSpc>
                <a:spcPts val="1070"/>
              </a:lnSpc>
              <a:spcBef>
                <a:spcPts val="10"/>
              </a:spcBef>
            </a:pPr>
            <a:r>
              <a:rPr sz="900" spc="-5" dirty="0">
                <a:latin typeface="Calibri"/>
                <a:cs typeface="Calibri"/>
              </a:rPr>
              <a:t>chaque</a:t>
            </a:r>
            <a:r>
              <a:rPr sz="900" spc="1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bloc</a:t>
            </a:r>
            <a:r>
              <a:rPr sz="900" spc="1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de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compétence</a:t>
            </a:r>
            <a:r>
              <a:rPr sz="900" spc="2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et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module.</a:t>
            </a:r>
            <a:r>
              <a:rPr sz="900" spc="1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Il</a:t>
            </a:r>
            <a:r>
              <a:rPr sz="900" spc="2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ne</a:t>
            </a:r>
            <a:r>
              <a:rPr sz="900" spc="3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peut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y</a:t>
            </a:r>
            <a:r>
              <a:rPr sz="900" spc="1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avoir </a:t>
            </a:r>
            <a:r>
              <a:rPr sz="900" spc="-18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de</a:t>
            </a:r>
            <a:r>
              <a:rPr sz="900" spc="27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compensation</a:t>
            </a:r>
            <a:r>
              <a:rPr sz="900" spc="28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entre</a:t>
            </a:r>
            <a:r>
              <a:rPr sz="900" spc="27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les</a:t>
            </a:r>
            <a:r>
              <a:rPr sz="900" spc="29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blocs</a:t>
            </a:r>
            <a:r>
              <a:rPr sz="900" spc="27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de</a:t>
            </a:r>
            <a:r>
              <a:rPr sz="900" spc="27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compétences</a:t>
            </a:r>
            <a:r>
              <a:rPr sz="900" spc="28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et</a:t>
            </a:r>
            <a:endParaRPr sz="900" dirty="0">
              <a:latin typeface="Calibri"/>
              <a:cs typeface="Calibri"/>
            </a:endParaRPr>
          </a:p>
          <a:p>
            <a:pPr marL="186055">
              <a:lnSpc>
                <a:spcPts val="1045"/>
              </a:lnSpc>
            </a:pPr>
            <a:r>
              <a:rPr sz="900" spc="-5" dirty="0">
                <a:latin typeface="Calibri"/>
                <a:cs typeface="Calibri"/>
              </a:rPr>
              <a:t>modules.</a:t>
            </a:r>
            <a:r>
              <a:rPr sz="900" spc="-10" dirty="0">
                <a:latin typeface="Calibri"/>
                <a:cs typeface="Calibri"/>
              </a:rPr>
              <a:t> </a:t>
            </a:r>
            <a:r>
              <a:rPr sz="900" spc="5" dirty="0">
                <a:latin typeface="Calibri"/>
                <a:cs typeface="Calibri"/>
              </a:rPr>
              <a:t>De</a:t>
            </a:r>
            <a:r>
              <a:rPr sz="900" spc="-5" dirty="0">
                <a:latin typeface="Calibri"/>
                <a:cs typeface="Calibri"/>
              </a:rPr>
              <a:t> plus,</a:t>
            </a:r>
            <a:r>
              <a:rPr sz="900" spc="1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il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ne faut</a:t>
            </a:r>
            <a:r>
              <a:rPr sz="900" spc="1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pas </a:t>
            </a:r>
            <a:r>
              <a:rPr sz="900" dirty="0">
                <a:latin typeface="Calibri"/>
                <a:cs typeface="Calibri"/>
              </a:rPr>
              <a:t>que</a:t>
            </a:r>
            <a:r>
              <a:rPr sz="900" spc="-5" dirty="0">
                <a:latin typeface="Calibri"/>
                <a:cs typeface="Calibri"/>
              </a:rPr>
              <a:t> l’élève</a:t>
            </a:r>
            <a:r>
              <a:rPr sz="900" spc="1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ait</a:t>
            </a:r>
            <a:r>
              <a:rPr sz="900" spc="-5" dirty="0">
                <a:latin typeface="Calibri"/>
                <a:cs typeface="Calibri"/>
              </a:rPr>
              <a:t> été absent</a:t>
            </a:r>
            <a:endParaRPr sz="900" dirty="0">
              <a:latin typeface="Calibri"/>
              <a:cs typeface="Calibri"/>
            </a:endParaRPr>
          </a:p>
          <a:p>
            <a:pPr marL="186055">
              <a:lnSpc>
                <a:spcPts val="1070"/>
              </a:lnSpc>
              <a:spcBef>
                <a:spcPts val="45"/>
              </a:spcBef>
            </a:pPr>
            <a:r>
              <a:rPr sz="900" dirty="0">
                <a:latin typeface="Calibri"/>
                <a:cs typeface="Calibri"/>
              </a:rPr>
              <a:t>+</a:t>
            </a:r>
            <a:r>
              <a:rPr sz="900" spc="-2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de </a:t>
            </a:r>
            <a:r>
              <a:rPr sz="900" dirty="0">
                <a:latin typeface="Calibri"/>
                <a:cs typeface="Calibri"/>
              </a:rPr>
              <a:t>5</a:t>
            </a:r>
            <a:r>
              <a:rPr sz="900" spc="-2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%</a:t>
            </a:r>
            <a:r>
              <a:rPr sz="900" spc="-2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en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stage</a:t>
            </a:r>
            <a:r>
              <a:rPr sz="900" spc="-2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et/ou</a:t>
            </a:r>
            <a:r>
              <a:rPr sz="900" spc="-1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en enseignements</a:t>
            </a:r>
            <a:r>
              <a:rPr sz="900" spc="4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académiques.</a:t>
            </a:r>
            <a:endParaRPr sz="900" dirty="0">
              <a:latin typeface="Calibri"/>
              <a:cs typeface="Calibri"/>
            </a:endParaRPr>
          </a:p>
          <a:p>
            <a:pPr marL="186055" marR="9525" indent="-173990">
              <a:lnSpc>
                <a:spcPts val="1070"/>
              </a:lnSpc>
              <a:spcBef>
                <a:spcPts val="35"/>
              </a:spcBef>
              <a:buFont typeface="Arial MT"/>
              <a:buChar char="•"/>
              <a:tabLst>
                <a:tab pos="186055" algn="l"/>
                <a:tab pos="186690" algn="l"/>
              </a:tabLst>
            </a:pPr>
            <a:r>
              <a:rPr sz="900" dirty="0">
                <a:latin typeface="Calibri"/>
                <a:cs typeface="Calibri"/>
              </a:rPr>
              <a:t>Le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taux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de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réussite</a:t>
            </a:r>
            <a:r>
              <a:rPr sz="900" spc="1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de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la</a:t>
            </a:r>
            <a:r>
              <a:rPr sz="900" spc="1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certification</a:t>
            </a:r>
            <a:r>
              <a:rPr sz="900" spc="1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est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en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moyenne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sur </a:t>
            </a:r>
            <a:r>
              <a:rPr sz="900" spc="-18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les</a:t>
            </a:r>
            <a:r>
              <a:rPr sz="900" spc="-1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5</a:t>
            </a:r>
            <a:r>
              <a:rPr sz="900" spc="-1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ans de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89</a:t>
            </a:r>
            <a:r>
              <a:rPr sz="900" spc="-2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%.</a:t>
            </a:r>
          </a:p>
        </p:txBody>
      </p:sp>
      <p:sp>
        <p:nvSpPr>
          <p:cNvPr id="30" name="object 30"/>
          <p:cNvSpPr txBox="1"/>
          <p:nvPr/>
        </p:nvSpPr>
        <p:spPr>
          <a:xfrm>
            <a:off x="6797802" y="5889447"/>
            <a:ext cx="2853055" cy="8445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ts val="1075"/>
              </a:lnSpc>
              <a:spcBef>
                <a:spcPts val="100"/>
              </a:spcBef>
            </a:pPr>
            <a:r>
              <a:rPr sz="900" b="1" i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Suite</a:t>
            </a:r>
            <a:r>
              <a:rPr sz="900" b="1" i="1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900" b="1" i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de</a:t>
            </a:r>
            <a:r>
              <a:rPr sz="900" b="1" i="1" u="sng" spc="-3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900" b="1" i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parcours</a:t>
            </a:r>
            <a:r>
              <a:rPr sz="900" b="1" i="1" u="sng" spc="-4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900" b="1" i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et</a:t>
            </a:r>
            <a:r>
              <a:rPr sz="900" b="1" i="1" u="sng" spc="-2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900" b="1" i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débouchés</a:t>
            </a:r>
            <a:r>
              <a:rPr sz="900" b="1" i="1" spc="-30" dirty="0">
                <a:latin typeface="Calibri"/>
                <a:cs typeface="Calibri"/>
              </a:rPr>
              <a:t> </a:t>
            </a:r>
            <a:r>
              <a:rPr sz="900" b="1" i="1" dirty="0">
                <a:latin typeface="Calibri"/>
                <a:cs typeface="Calibri"/>
              </a:rPr>
              <a:t>:</a:t>
            </a:r>
            <a:endParaRPr sz="900">
              <a:latin typeface="Calibri"/>
              <a:cs typeface="Calibri"/>
            </a:endParaRPr>
          </a:p>
          <a:p>
            <a:pPr marL="12700" marR="5080" algn="just">
              <a:lnSpc>
                <a:spcPct val="99500"/>
              </a:lnSpc>
            </a:pPr>
            <a:r>
              <a:rPr sz="900" dirty="0">
                <a:latin typeface="Calibri"/>
                <a:cs typeface="Calibri"/>
              </a:rPr>
              <a:t>Par </a:t>
            </a:r>
            <a:r>
              <a:rPr sz="900" spc="-5" dirty="0">
                <a:latin typeface="Calibri"/>
                <a:cs typeface="Calibri"/>
              </a:rPr>
              <a:t>le biais d’une passerelle, l’aide-soignant peut exercer </a:t>
            </a:r>
            <a:r>
              <a:rPr sz="900" dirty="0">
                <a:latin typeface="Calibri"/>
                <a:cs typeface="Calibri"/>
              </a:rPr>
              <a:t>le 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métier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d’auxiliaire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de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puériculture.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Après</a:t>
            </a:r>
            <a:r>
              <a:rPr sz="900" dirty="0">
                <a:latin typeface="Calibri"/>
                <a:cs typeface="Calibri"/>
              </a:rPr>
              <a:t> 3</a:t>
            </a:r>
            <a:r>
              <a:rPr sz="900" spc="20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ans</a:t>
            </a:r>
            <a:r>
              <a:rPr sz="900" spc="19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à</a:t>
            </a:r>
            <a:r>
              <a:rPr sz="900" spc="204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temps 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plein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dans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l’exercice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d’aide-soignant,</a:t>
            </a:r>
            <a:r>
              <a:rPr sz="900" dirty="0">
                <a:latin typeface="Calibri"/>
                <a:cs typeface="Calibri"/>
              </a:rPr>
              <a:t> ce</a:t>
            </a:r>
            <a:r>
              <a:rPr sz="900" spc="204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dernier</a:t>
            </a:r>
            <a:r>
              <a:rPr sz="900" spc="19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peut 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accéder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par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un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concours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simplifié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aux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études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en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Soins 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Infirmiers</a:t>
            </a:r>
            <a:r>
              <a:rPr sz="900" spc="3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pour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exercer le métier</a:t>
            </a:r>
            <a:r>
              <a:rPr sz="900" spc="3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d’infirmier.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0" y="365125"/>
            <a:ext cx="172720" cy="3128645"/>
          </a:xfrm>
          <a:custGeom>
            <a:avLst/>
            <a:gdLst/>
            <a:ahLst/>
            <a:cxnLst/>
            <a:rect l="l" t="t" r="r" b="b"/>
            <a:pathLst>
              <a:path w="172720" h="3128645">
                <a:moveTo>
                  <a:pt x="0" y="3117215"/>
                </a:moveTo>
                <a:lnTo>
                  <a:pt x="0" y="3128645"/>
                </a:lnTo>
                <a:lnTo>
                  <a:pt x="16510" y="3128645"/>
                </a:lnTo>
                <a:lnTo>
                  <a:pt x="0" y="3117215"/>
                </a:lnTo>
                <a:close/>
              </a:path>
              <a:path w="172720" h="3128645">
                <a:moveTo>
                  <a:pt x="0" y="2966085"/>
                </a:moveTo>
                <a:lnTo>
                  <a:pt x="0" y="3010535"/>
                </a:lnTo>
                <a:lnTo>
                  <a:pt x="172720" y="3123565"/>
                </a:lnTo>
                <a:lnTo>
                  <a:pt x="172720" y="3079115"/>
                </a:lnTo>
                <a:lnTo>
                  <a:pt x="0" y="2966085"/>
                </a:lnTo>
                <a:close/>
              </a:path>
              <a:path w="172720" h="3128645">
                <a:moveTo>
                  <a:pt x="0" y="2816860"/>
                </a:moveTo>
                <a:lnTo>
                  <a:pt x="0" y="2861310"/>
                </a:lnTo>
                <a:lnTo>
                  <a:pt x="172720" y="2973704"/>
                </a:lnTo>
                <a:lnTo>
                  <a:pt x="172720" y="2929254"/>
                </a:lnTo>
                <a:lnTo>
                  <a:pt x="0" y="2816860"/>
                </a:lnTo>
                <a:close/>
              </a:path>
              <a:path w="172720" h="3128645">
                <a:moveTo>
                  <a:pt x="0" y="2665729"/>
                </a:moveTo>
                <a:lnTo>
                  <a:pt x="0" y="2710815"/>
                </a:lnTo>
                <a:lnTo>
                  <a:pt x="172720" y="2823210"/>
                </a:lnTo>
                <a:lnTo>
                  <a:pt x="172720" y="2778760"/>
                </a:lnTo>
                <a:lnTo>
                  <a:pt x="0" y="2665729"/>
                </a:lnTo>
                <a:close/>
              </a:path>
              <a:path w="172720" h="3128645">
                <a:moveTo>
                  <a:pt x="0" y="2516504"/>
                </a:moveTo>
                <a:lnTo>
                  <a:pt x="0" y="2560954"/>
                </a:lnTo>
                <a:lnTo>
                  <a:pt x="172720" y="2673350"/>
                </a:lnTo>
                <a:lnTo>
                  <a:pt x="172720" y="2628900"/>
                </a:lnTo>
                <a:lnTo>
                  <a:pt x="0" y="2516504"/>
                </a:lnTo>
                <a:close/>
              </a:path>
              <a:path w="172720" h="3128645">
                <a:moveTo>
                  <a:pt x="0" y="2366010"/>
                </a:moveTo>
                <a:lnTo>
                  <a:pt x="0" y="2411095"/>
                </a:lnTo>
                <a:lnTo>
                  <a:pt x="172720" y="2524125"/>
                </a:lnTo>
                <a:lnTo>
                  <a:pt x="172720" y="2478404"/>
                </a:lnTo>
                <a:lnTo>
                  <a:pt x="0" y="2366010"/>
                </a:lnTo>
                <a:close/>
              </a:path>
              <a:path w="172720" h="3128645">
                <a:moveTo>
                  <a:pt x="0" y="2215515"/>
                </a:moveTo>
                <a:lnTo>
                  <a:pt x="0" y="2259965"/>
                </a:lnTo>
                <a:lnTo>
                  <a:pt x="172720" y="2372995"/>
                </a:lnTo>
                <a:lnTo>
                  <a:pt x="172720" y="2328545"/>
                </a:lnTo>
                <a:lnTo>
                  <a:pt x="0" y="2215515"/>
                </a:lnTo>
                <a:close/>
              </a:path>
              <a:path w="172720" h="3128645">
                <a:moveTo>
                  <a:pt x="0" y="2066289"/>
                </a:moveTo>
                <a:lnTo>
                  <a:pt x="0" y="2110740"/>
                </a:lnTo>
                <a:lnTo>
                  <a:pt x="172720" y="2223135"/>
                </a:lnTo>
                <a:lnTo>
                  <a:pt x="172720" y="2178685"/>
                </a:lnTo>
                <a:lnTo>
                  <a:pt x="0" y="2066289"/>
                </a:lnTo>
                <a:close/>
              </a:path>
              <a:path w="172720" h="3128645">
                <a:moveTo>
                  <a:pt x="0" y="1915160"/>
                </a:moveTo>
                <a:lnTo>
                  <a:pt x="0" y="1959610"/>
                </a:lnTo>
                <a:lnTo>
                  <a:pt x="172720" y="2072639"/>
                </a:lnTo>
                <a:lnTo>
                  <a:pt x="172720" y="2028189"/>
                </a:lnTo>
                <a:lnTo>
                  <a:pt x="0" y="1915160"/>
                </a:lnTo>
                <a:close/>
              </a:path>
              <a:path w="172720" h="3128645">
                <a:moveTo>
                  <a:pt x="0" y="1765935"/>
                </a:moveTo>
                <a:lnTo>
                  <a:pt x="0" y="1810385"/>
                </a:lnTo>
                <a:lnTo>
                  <a:pt x="172720" y="1922779"/>
                </a:lnTo>
                <a:lnTo>
                  <a:pt x="172720" y="1878329"/>
                </a:lnTo>
                <a:lnTo>
                  <a:pt x="0" y="1765935"/>
                </a:lnTo>
                <a:close/>
              </a:path>
              <a:path w="172720" h="3128645">
                <a:moveTo>
                  <a:pt x="0" y="1615439"/>
                </a:moveTo>
                <a:lnTo>
                  <a:pt x="0" y="1659889"/>
                </a:lnTo>
                <a:lnTo>
                  <a:pt x="172720" y="1772285"/>
                </a:lnTo>
                <a:lnTo>
                  <a:pt x="172720" y="1727835"/>
                </a:lnTo>
                <a:lnTo>
                  <a:pt x="0" y="1615439"/>
                </a:lnTo>
                <a:close/>
              </a:path>
              <a:path w="172720" h="3128645">
                <a:moveTo>
                  <a:pt x="0" y="1464945"/>
                </a:moveTo>
                <a:lnTo>
                  <a:pt x="0" y="1509395"/>
                </a:lnTo>
                <a:lnTo>
                  <a:pt x="172720" y="1622425"/>
                </a:lnTo>
                <a:lnTo>
                  <a:pt x="172720" y="1577975"/>
                </a:lnTo>
                <a:lnTo>
                  <a:pt x="0" y="1464945"/>
                </a:lnTo>
                <a:close/>
              </a:path>
              <a:path w="172720" h="3128645">
                <a:moveTo>
                  <a:pt x="0" y="1315720"/>
                </a:moveTo>
                <a:lnTo>
                  <a:pt x="0" y="1360170"/>
                </a:lnTo>
                <a:lnTo>
                  <a:pt x="172720" y="1472564"/>
                </a:lnTo>
                <a:lnTo>
                  <a:pt x="172720" y="1428114"/>
                </a:lnTo>
                <a:lnTo>
                  <a:pt x="0" y="1315720"/>
                </a:lnTo>
                <a:close/>
              </a:path>
              <a:path w="172720" h="3128645">
                <a:moveTo>
                  <a:pt x="0" y="1164589"/>
                </a:moveTo>
                <a:lnTo>
                  <a:pt x="0" y="1209039"/>
                </a:lnTo>
                <a:lnTo>
                  <a:pt x="172720" y="1322070"/>
                </a:lnTo>
                <a:lnTo>
                  <a:pt x="172720" y="1277620"/>
                </a:lnTo>
                <a:lnTo>
                  <a:pt x="0" y="1164589"/>
                </a:lnTo>
                <a:close/>
              </a:path>
              <a:path w="172720" h="3128645">
                <a:moveTo>
                  <a:pt x="0" y="1015364"/>
                </a:moveTo>
                <a:lnTo>
                  <a:pt x="0" y="1059814"/>
                </a:lnTo>
                <a:lnTo>
                  <a:pt x="172720" y="1172210"/>
                </a:lnTo>
                <a:lnTo>
                  <a:pt x="172720" y="1127760"/>
                </a:lnTo>
                <a:lnTo>
                  <a:pt x="0" y="1015364"/>
                </a:lnTo>
                <a:close/>
              </a:path>
              <a:path w="172720" h="3128645">
                <a:moveTo>
                  <a:pt x="0" y="864235"/>
                </a:moveTo>
                <a:lnTo>
                  <a:pt x="0" y="909320"/>
                </a:lnTo>
                <a:lnTo>
                  <a:pt x="172720" y="1021714"/>
                </a:lnTo>
                <a:lnTo>
                  <a:pt x="172720" y="976629"/>
                </a:lnTo>
                <a:lnTo>
                  <a:pt x="0" y="864235"/>
                </a:lnTo>
                <a:close/>
              </a:path>
              <a:path w="172720" h="3128645">
                <a:moveTo>
                  <a:pt x="0" y="714375"/>
                </a:moveTo>
                <a:lnTo>
                  <a:pt x="0" y="758825"/>
                </a:lnTo>
                <a:lnTo>
                  <a:pt x="172720" y="871854"/>
                </a:lnTo>
                <a:lnTo>
                  <a:pt x="172720" y="827404"/>
                </a:lnTo>
                <a:lnTo>
                  <a:pt x="0" y="714375"/>
                </a:lnTo>
                <a:close/>
              </a:path>
              <a:path w="172720" h="3128645">
                <a:moveTo>
                  <a:pt x="0" y="563879"/>
                </a:moveTo>
                <a:lnTo>
                  <a:pt x="0" y="608964"/>
                </a:lnTo>
                <a:lnTo>
                  <a:pt x="172720" y="721360"/>
                </a:lnTo>
                <a:lnTo>
                  <a:pt x="172720" y="676275"/>
                </a:lnTo>
                <a:lnTo>
                  <a:pt x="0" y="563879"/>
                </a:lnTo>
                <a:close/>
              </a:path>
              <a:path w="172720" h="3128645">
                <a:moveTo>
                  <a:pt x="0" y="414020"/>
                </a:moveTo>
                <a:lnTo>
                  <a:pt x="0" y="458470"/>
                </a:lnTo>
                <a:lnTo>
                  <a:pt x="172720" y="571500"/>
                </a:lnTo>
                <a:lnTo>
                  <a:pt x="172720" y="527050"/>
                </a:lnTo>
                <a:lnTo>
                  <a:pt x="0" y="414020"/>
                </a:lnTo>
                <a:close/>
              </a:path>
              <a:path w="172720" h="3128645">
                <a:moveTo>
                  <a:pt x="0" y="264160"/>
                </a:moveTo>
                <a:lnTo>
                  <a:pt x="0" y="309245"/>
                </a:lnTo>
                <a:lnTo>
                  <a:pt x="172720" y="421639"/>
                </a:lnTo>
                <a:lnTo>
                  <a:pt x="172720" y="375920"/>
                </a:lnTo>
                <a:lnTo>
                  <a:pt x="0" y="264160"/>
                </a:lnTo>
                <a:close/>
              </a:path>
              <a:path w="172720" h="3128645">
                <a:moveTo>
                  <a:pt x="0" y="114300"/>
                </a:moveTo>
                <a:lnTo>
                  <a:pt x="0" y="158114"/>
                </a:lnTo>
                <a:lnTo>
                  <a:pt x="172720" y="271145"/>
                </a:lnTo>
                <a:lnTo>
                  <a:pt x="172720" y="226695"/>
                </a:lnTo>
                <a:lnTo>
                  <a:pt x="0" y="114300"/>
                </a:lnTo>
                <a:close/>
              </a:path>
              <a:path w="172720" h="3128645">
                <a:moveTo>
                  <a:pt x="53975" y="0"/>
                </a:moveTo>
                <a:lnTo>
                  <a:pt x="0" y="0"/>
                </a:lnTo>
                <a:lnTo>
                  <a:pt x="0" y="9525"/>
                </a:lnTo>
                <a:lnTo>
                  <a:pt x="172720" y="121285"/>
                </a:lnTo>
                <a:lnTo>
                  <a:pt x="172720" y="76835"/>
                </a:lnTo>
                <a:lnTo>
                  <a:pt x="5397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</TotalTime>
  <Words>1165</Words>
  <Application>Microsoft Office PowerPoint</Application>
  <PresentationFormat>Format A4 (210 x 297 mm)</PresentationFormat>
  <Paragraphs>115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Office Theme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coralie.pf@orange.fr</dc:creator>
  <cp:lastModifiedBy>Gendner Isabelle</cp:lastModifiedBy>
  <cp:revision>9</cp:revision>
  <dcterms:created xsi:type="dcterms:W3CDTF">2023-11-21T14:22:02Z</dcterms:created>
  <dcterms:modified xsi:type="dcterms:W3CDTF">2024-10-25T14:37:05Z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2023-09-25T00:00:00Z</vt:filetime>
  </property>
  <property fmtid="{D5CDD505-2E9C-101B-9397-08002B2CF9AE}" pid="3" name="Creator">
    <vt:lpwstr>Microsoft® Word 2010</vt:lpwstr>
  </property>
  <property fmtid="{D5CDD505-2E9C-101B-9397-08002B2CF9AE}" pid="4" name="LastSaved">
    <vt:filetime>2023-11-21T00:00:00Z</vt:filetime>
  </property>
</Properties>
</file>