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9906000" cy="6858000" type="A4"/>
  <p:notesSz cx="9906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00" d="100"/>
          <a:sy n="200" d="100"/>
        </p:scale>
        <p:origin x="3446" y="48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FB7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png"/><Relationship Id="rId1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hyperlink" Target="http://www.ifsi-ifas-chna.fr/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jp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sec.ifas@ch-haguenau.fr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jp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24319" y="3026410"/>
            <a:ext cx="3281679" cy="3830954"/>
            <a:chOff x="6624319" y="3026410"/>
            <a:chExt cx="3281679" cy="3830954"/>
          </a:xfrm>
        </p:grpSpPr>
        <p:sp>
          <p:nvSpPr>
            <p:cNvPr id="3" name="object 3"/>
            <p:cNvSpPr/>
            <p:nvPr/>
          </p:nvSpPr>
          <p:spPr>
            <a:xfrm>
              <a:off x="6631939" y="3026410"/>
              <a:ext cx="3274060" cy="3830954"/>
            </a:xfrm>
            <a:custGeom>
              <a:avLst/>
              <a:gdLst/>
              <a:ahLst/>
              <a:cxnLst/>
              <a:rect l="l" t="t" r="r" b="b"/>
              <a:pathLst>
                <a:path w="3274059" h="3830954">
                  <a:moveTo>
                    <a:pt x="3274059" y="0"/>
                  </a:moveTo>
                  <a:lnTo>
                    <a:pt x="3202939" y="1904"/>
                  </a:lnTo>
                  <a:lnTo>
                    <a:pt x="3160394" y="4444"/>
                  </a:lnTo>
                  <a:lnTo>
                    <a:pt x="3117850" y="7619"/>
                  </a:lnTo>
                  <a:lnTo>
                    <a:pt x="3032759" y="15239"/>
                  </a:lnTo>
                  <a:lnTo>
                    <a:pt x="2990850" y="20319"/>
                  </a:lnTo>
                  <a:lnTo>
                    <a:pt x="2948304" y="26035"/>
                  </a:lnTo>
                  <a:lnTo>
                    <a:pt x="2865119" y="38735"/>
                  </a:lnTo>
                  <a:lnTo>
                    <a:pt x="2823209" y="46354"/>
                  </a:lnTo>
                  <a:lnTo>
                    <a:pt x="2781934" y="54610"/>
                  </a:lnTo>
                  <a:lnTo>
                    <a:pt x="2700019" y="72389"/>
                  </a:lnTo>
                  <a:lnTo>
                    <a:pt x="2658744" y="82550"/>
                  </a:lnTo>
                  <a:lnTo>
                    <a:pt x="2578100" y="104139"/>
                  </a:lnTo>
                  <a:lnTo>
                    <a:pt x="2497454" y="128269"/>
                  </a:lnTo>
                  <a:lnTo>
                    <a:pt x="2417444" y="154939"/>
                  </a:lnTo>
                  <a:lnTo>
                    <a:pt x="2378075" y="168910"/>
                  </a:lnTo>
                  <a:lnTo>
                    <a:pt x="2338704" y="183514"/>
                  </a:lnTo>
                  <a:lnTo>
                    <a:pt x="2299969" y="198754"/>
                  </a:lnTo>
                  <a:lnTo>
                    <a:pt x="2260600" y="214629"/>
                  </a:lnTo>
                  <a:lnTo>
                    <a:pt x="2222500" y="231139"/>
                  </a:lnTo>
                  <a:lnTo>
                    <a:pt x="2183764" y="248285"/>
                  </a:lnTo>
                  <a:lnTo>
                    <a:pt x="2107564" y="283844"/>
                  </a:lnTo>
                  <a:lnTo>
                    <a:pt x="2069464" y="302894"/>
                  </a:lnTo>
                  <a:lnTo>
                    <a:pt x="2032000" y="321944"/>
                  </a:lnTo>
                  <a:lnTo>
                    <a:pt x="1994534" y="341629"/>
                  </a:lnTo>
                  <a:lnTo>
                    <a:pt x="1957704" y="361950"/>
                  </a:lnTo>
                  <a:lnTo>
                    <a:pt x="1884044" y="403860"/>
                  </a:lnTo>
                  <a:lnTo>
                    <a:pt x="1811654" y="448310"/>
                  </a:lnTo>
                  <a:lnTo>
                    <a:pt x="1739900" y="494664"/>
                  </a:lnTo>
                  <a:lnTo>
                    <a:pt x="1704975" y="518794"/>
                  </a:lnTo>
                  <a:lnTo>
                    <a:pt x="1669414" y="542925"/>
                  </a:lnTo>
                  <a:lnTo>
                    <a:pt x="1635125" y="568325"/>
                  </a:lnTo>
                  <a:lnTo>
                    <a:pt x="1600200" y="593725"/>
                  </a:lnTo>
                  <a:lnTo>
                    <a:pt x="1565909" y="619759"/>
                  </a:lnTo>
                  <a:lnTo>
                    <a:pt x="1498600" y="673100"/>
                  </a:lnTo>
                  <a:lnTo>
                    <a:pt x="1464944" y="700404"/>
                  </a:lnTo>
                  <a:lnTo>
                    <a:pt x="1431925" y="728344"/>
                  </a:lnTo>
                  <a:lnTo>
                    <a:pt x="1398904" y="756919"/>
                  </a:lnTo>
                  <a:lnTo>
                    <a:pt x="1366519" y="785494"/>
                  </a:lnTo>
                  <a:lnTo>
                    <a:pt x="1334134" y="815339"/>
                  </a:lnTo>
                  <a:lnTo>
                    <a:pt x="1301750" y="844550"/>
                  </a:lnTo>
                  <a:lnTo>
                    <a:pt x="1270000" y="875029"/>
                  </a:lnTo>
                  <a:lnTo>
                    <a:pt x="1238884" y="905509"/>
                  </a:lnTo>
                  <a:lnTo>
                    <a:pt x="1177289" y="968375"/>
                  </a:lnTo>
                  <a:lnTo>
                    <a:pt x="1116329" y="1033144"/>
                  </a:lnTo>
                  <a:lnTo>
                    <a:pt x="1086484" y="1066164"/>
                  </a:lnTo>
                  <a:lnTo>
                    <a:pt x="1057275" y="1099184"/>
                  </a:lnTo>
                  <a:lnTo>
                    <a:pt x="998854" y="1167764"/>
                  </a:lnTo>
                  <a:lnTo>
                    <a:pt x="942339" y="1236979"/>
                  </a:lnTo>
                  <a:lnTo>
                    <a:pt x="914400" y="1272539"/>
                  </a:lnTo>
                  <a:lnTo>
                    <a:pt x="859789" y="1344929"/>
                  </a:lnTo>
                  <a:lnTo>
                    <a:pt x="833119" y="1381759"/>
                  </a:lnTo>
                  <a:lnTo>
                    <a:pt x="807084" y="1418589"/>
                  </a:lnTo>
                  <a:lnTo>
                    <a:pt x="781050" y="1456054"/>
                  </a:lnTo>
                  <a:lnTo>
                    <a:pt x="755014" y="1494154"/>
                  </a:lnTo>
                  <a:lnTo>
                    <a:pt x="729614" y="1532254"/>
                  </a:lnTo>
                  <a:lnTo>
                    <a:pt x="680084" y="1609725"/>
                  </a:lnTo>
                  <a:lnTo>
                    <a:pt x="655954" y="1649095"/>
                  </a:lnTo>
                  <a:lnTo>
                    <a:pt x="631825" y="1689100"/>
                  </a:lnTo>
                  <a:lnTo>
                    <a:pt x="585469" y="1769745"/>
                  </a:lnTo>
                  <a:lnTo>
                    <a:pt x="562609" y="1810384"/>
                  </a:lnTo>
                  <a:lnTo>
                    <a:pt x="540384" y="1851659"/>
                  </a:lnTo>
                  <a:lnTo>
                    <a:pt x="518794" y="1892934"/>
                  </a:lnTo>
                  <a:lnTo>
                    <a:pt x="497204" y="1934845"/>
                  </a:lnTo>
                  <a:lnTo>
                    <a:pt x="476250" y="1976754"/>
                  </a:lnTo>
                  <a:lnTo>
                    <a:pt x="455294" y="2019300"/>
                  </a:lnTo>
                  <a:lnTo>
                    <a:pt x="434975" y="2062479"/>
                  </a:lnTo>
                  <a:lnTo>
                    <a:pt x="415289" y="2105660"/>
                  </a:lnTo>
                  <a:lnTo>
                    <a:pt x="395604" y="2149475"/>
                  </a:lnTo>
                  <a:lnTo>
                    <a:pt x="376554" y="2193290"/>
                  </a:lnTo>
                  <a:lnTo>
                    <a:pt x="339725" y="2281554"/>
                  </a:lnTo>
                  <a:lnTo>
                    <a:pt x="321944" y="2326640"/>
                  </a:lnTo>
                  <a:lnTo>
                    <a:pt x="287654" y="2416810"/>
                  </a:lnTo>
                  <a:lnTo>
                    <a:pt x="271144" y="2462529"/>
                  </a:lnTo>
                  <a:lnTo>
                    <a:pt x="239394" y="2554604"/>
                  </a:lnTo>
                  <a:lnTo>
                    <a:pt x="224154" y="2601595"/>
                  </a:lnTo>
                  <a:lnTo>
                    <a:pt x="194944" y="2694940"/>
                  </a:lnTo>
                  <a:lnTo>
                    <a:pt x="154939" y="2837815"/>
                  </a:lnTo>
                  <a:lnTo>
                    <a:pt x="130809" y="2934970"/>
                  </a:lnTo>
                  <a:lnTo>
                    <a:pt x="119379" y="2983229"/>
                  </a:lnTo>
                  <a:lnTo>
                    <a:pt x="97789" y="3081654"/>
                  </a:lnTo>
                  <a:lnTo>
                    <a:pt x="87629" y="3130550"/>
                  </a:lnTo>
                  <a:lnTo>
                    <a:pt x="78104" y="3180715"/>
                  </a:lnTo>
                  <a:lnTo>
                    <a:pt x="60325" y="3280410"/>
                  </a:lnTo>
                  <a:lnTo>
                    <a:pt x="52069" y="3330575"/>
                  </a:lnTo>
                  <a:lnTo>
                    <a:pt x="45084" y="3381375"/>
                  </a:lnTo>
                  <a:lnTo>
                    <a:pt x="37464" y="3432175"/>
                  </a:lnTo>
                  <a:lnTo>
                    <a:pt x="24764" y="3533775"/>
                  </a:lnTo>
                  <a:lnTo>
                    <a:pt x="14604" y="3637279"/>
                  </a:lnTo>
                  <a:lnTo>
                    <a:pt x="5714" y="3740785"/>
                  </a:lnTo>
                  <a:lnTo>
                    <a:pt x="0" y="3830954"/>
                  </a:lnTo>
                  <a:lnTo>
                    <a:pt x="1595119" y="3830954"/>
                  </a:lnTo>
                  <a:lnTo>
                    <a:pt x="1598929" y="3795394"/>
                  </a:lnTo>
                  <a:lnTo>
                    <a:pt x="1605279" y="3743960"/>
                  </a:lnTo>
                  <a:lnTo>
                    <a:pt x="1612900" y="3693794"/>
                  </a:lnTo>
                  <a:lnTo>
                    <a:pt x="1621154" y="3642994"/>
                  </a:lnTo>
                  <a:lnTo>
                    <a:pt x="1630679" y="3593465"/>
                  </a:lnTo>
                  <a:lnTo>
                    <a:pt x="1652269" y="3495040"/>
                  </a:lnTo>
                  <a:lnTo>
                    <a:pt x="1664334" y="3446779"/>
                  </a:lnTo>
                  <a:lnTo>
                    <a:pt x="1677669" y="3398519"/>
                  </a:lnTo>
                  <a:lnTo>
                    <a:pt x="1691639" y="3351529"/>
                  </a:lnTo>
                  <a:lnTo>
                    <a:pt x="1706244" y="3304540"/>
                  </a:lnTo>
                  <a:lnTo>
                    <a:pt x="1722119" y="3258185"/>
                  </a:lnTo>
                  <a:lnTo>
                    <a:pt x="1738629" y="3212465"/>
                  </a:lnTo>
                  <a:lnTo>
                    <a:pt x="1755775" y="3166745"/>
                  </a:lnTo>
                  <a:lnTo>
                    <a:pt x="1774189" y="3122295"/>
                  </a:lnTo>
                  <a:lnTo>
                    <a:pt x="1793239" y="3078479"/>
                  </a:lnTo>
                  <a:lnTo>
                    <a:pt x="1812925" y="3034665"/>
                  </a:lnTo>
                  <a:lnTo>
                    <a:pt x="1854834" y="2949575"/>
                  </a:lnTo>
                  <a:lnTo>
                    <a:pt x="1877059" y="2908300"/>
                  </a:lnTo>
                  <a:lnTo>
                    <a:pt x="1899919" y="2867660"/>
                  </a:lnTo>
                  <a:lnTo>
                    <a:pt x="1923414" y="2827020"/>
                  </a:lnTo>
                  <a:lnTo>
                    <a:pt x="1947544" y="2787650"/>
                  </a:lnTo>
                  <a:lnTo>
                    <a:pt x="1972944" y="2748915"/>
                  </a:lnTo>
                  <a:lnTo>
                    <a:pt x="1998344" y="2710815"/>
                  </a:lnTo>
                  <a:lnTo>
                    <a:pt x="2025014" y="2673350"/>
                  </a:lnTo>
                  <a:lnTo>
                    <a:pt x="2052319" y="2637154"/>
                  </a:lnTo>
                  <a:lnTo>
                    <a:pt x="2079625" y="2601595"/>
                  </a:lnTo>
                  <a:lnTo>
                    <a:pt x="2108200" y="2566035"/>
                  </a:lnTo>
                  <a:lnTo>
                    <a:pt x="2166619" y="2498725"/>
                  </a:lnTo>
                  <a:lnTo>
                    <a:pt x="2197100" y="2466340"/>
                  </a:lnTo>
                  <a:lnTo>
                    <a:pt x="2228214" y="2434590"/>
                  </a:lnTo>
                  <a:lnTo>
                    <a:pt x="2259329" y="2404110"/>
                  </a:lnTo>
                  <a:lnTo>
                    <a:pt x="2291714" y="2373629"/>
                  </a:lnTo>
                  <a:lnTo>
                    <a:pt x="2324100" y="2345054"/>
                  </a:lnTo>
                  <a:lnTo>
                    <a:pt x="2357119" y="2316479"/>
                  </a:lnTo>
                  <a:lnTo>
                    <a:pt x="2391409" y="2289175"/>
                  </a:lnTo>
                  <a:lnTo>
                    <a:pt x="2425700" y="2263140"/>
                  </a:lnTo>
                  <a:lnTo>
                    <a:pt x="2459989" y="2237740"/>
                  </a:lnTo>
                  <a:lnTo>
                    <a:pt x="2495550" y="2213610"/>
                  </a:lnTo>
                  <a:lnTo>
                    <a:pt x="2531109" y="2190115"/>
                  </a:lnTo>
                  <a:lnTo>
                    <a:pt x="2567304" y="2167890"/>
                  </a:lnTo>
                  <a:lnTo>
                    <a:pt x="2604134" y="2146300"/>
                  </a:lnTo>
                  <a:lnTo>
                    <a:pt x="2641600" y="2125979"/>
                  </a:lnTo>
                  <a:lnTo>
                    <a:pt x="2679064" y="2106929"/>
                  </a:lnTo>
                  <a:lnTo>
                    <a:pt x="2717164" y="2088514"/>
                  </a:lnTo>
                  <a:lnTo>
                    <a:pt x="2755900" y="2071370"/>
                  </a:lnTo>
                  <a:lnTo>
                    <a:pt x="2794634" y="2055495"/>
                  </a:lnTo>
                  <a:lnTo>
                    <a:pt x="2834004" y="2040254"/>
                  </a:lnTo>
                  <a:lnTo>
                    <a:pt x="2873375" y="2026284"/>
                  </a:lnTo>
                  <a:lnTo>
                    <a:pt x="2913379" y="2013584"/>
                  </a:lnTo>
                  <a:lnTo>
                    <a:pt x="2954019" y="2002154"/>
                  </a:lnTo>
                  <a:lnTo>
                    <a:pt x="2994659" y="1991359"/>
                  </a:lnTo>
                  <a:lnTo>
                    <a:pt x="3035934" y="1982470"/>
                  </a:lnTo>
                  <a:lnTo>
                    <a:pt x="3077209" y="1974214"/>
                  </a:lnTo>
                  <a:lnTo>
                    <a:pt x="3119119" y="1967229"/>
                  </a:lnTo>
                  <a:lnTo>
                    <a:pt x="3161029" y="1961514"/>
                  </a:lnTo>
                  <a:lnTo>
                    <a:pt x="3203575" y="1957070"/>
                  </a:lnTo>
                  <a:lnTo>
                    <a:pt x="3246119" y="1953895"/>
                  </a:lnTo>
                  <a:lnTo>
                    <a:pt x="3274059" y="1952625"/>
                  </a:lnTo>
                  <a:lnTo>
                    <a:pt x="3274059" y="0"/>
                  </a:lnTo>
                  <a:close/>
                </a:path>
              </a:pathLst>
            </a:custGeom>
            <a:solidFill>
              <a:srgbClr val="FAD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24319" y="3804920"/>
              <a:ext cx="1303655" cy="1604010"/>
            </a:xfrm>
            <a:custGeom>
              <a:avLst/>
              <a:gdLst/>
              <a:ahLst/>
              <a:cxnLst/>
              <a:rect l="l" t="t" r="r" b="b"/>
              <a:pathLst>
                <a:path w="1303654" h="1604010">
                  <a:moveTo>
                    <a:pt x="167004" y="1343659"/>
                  </a:moveTo>
                  <a:lnTo>
                    <a:pt x="191770" y="1375409"/>
                  </a:lnTo>
                  <a:lnTo>
                    <a:pt x="217170" y="1405254"/>
                  </a:lnTo>
                  <a:lnTo>
                    <a:pt x="244475" y="1433194"/>
                  </a:lnTo>
                  <a:lnTo>
                    <a:pt x="272414" y="1459229"/>
                  </a:lnTo>
                  <a:lnTo>
                    <a:pt x="429259" y="1562734"/>
                  </a:lnTo>
                  <a:lnTo>
                    <a:pt x="495300" y="1586864"/>
                  </a:lnTo>
                  <a:lnTo>
                    <a:pt x="564514" y="1604009"/>
                  </a:lnTo>
                  <a:lnTo>
                    <a:pt x="167004" y="1343659"/>
                  </a:lnTo>
                  <a:close/>
                </a:path>
                <a:path w="1303654" h="1604010">
                  <a:moveTo>
                    <a:pt x="46989" y="1104264"/>
                  </a:moveTo>
                  <a:lnTo>
                    <a:pt x="57784" y="1136014"/>
                  </a:lnTo>
                  <a:lnTo>
                    <a:pt x="63500" y="1151254"/>
                  </a:lnTo>
                  <a:lnTo>
                    <a:pt x="69850" y="1166494"/>
                  </a:lnTo>
                  <a:lnTo>
                    <a:pt x="737234" y="1602739"/>
                  </a:lnTo>
                  <a:lnTo>
                    <a:pt x="778509" y="1595119"/>
                  </a:lnTo>
                  <a:lnTo>
                    <a:pt x="791845" y="1591309"/>
                  </a:lnTo>
                  <a:lnTo>
                    <a:pt x="46989" y="1104264"/>
                  </a:lnTo>
                  <a:close/>
                </a:path>
                <a:path w="1303654" h="1604010">
                  <a:moveTo>
                    <a:pt x="6350" y="916939"/>
                  </a:moveTo>
                  <a:lnTo>
                    <a:pt x="9525" y="943609"/>
                  </a:lnTo>
                  <a:lnTo>
                    <a:pt x="11429" y="956309"/>
                  </a:lnTo>
                  <a:lnTo>
                    <a:pt x="14604" y="969644"/>
                  </a:lnTo>
                  <a:lnTo>
                    <a:pt x="899159" y="1548764"/>
                  </a:lnTo>
                  <a:lnTo>
                    <a:pt x="909954" y="1544319"/>
                  </a:lnTo>
                  <a:lnTo>
                    <a:pt x="939164" y="1527809"/>
                  </a:lnTo>
                  <a:lnTo>
                    <a:pt x="6350" y="916939"/>
                  </a:lnTo>
                  <a:close/>
                </a:path>
                <a:path w="1303654" h="1604010">
                  <a:moveTo>
                    <a:pt x="1270" y="752474"/>
                  </a:moveTo>
                  <a:lnTo>
                    <a:pt x="634" y="763904"/>
                  </a:lnTo>
                  <a:lnTo>
                    <a:pt x="634" y="775969"/>
                  </a:lnTo>
                  <a:lnTo>
                    <a:pt x="0" y="800099"/>
                  </a:lnTo>
                  <a:lnTo>
                    <a:pt x="1021079" y="1468119"/>
                  </a:lnTo>
                  <a:lnTo>
                    <a:pt x="1036320" y="1454784"/>
                  </a:lnTo>
                  <a:lnTo>
                    <a:pt x="1051559" y="1440814"/>
                  </a:lnTo>
                  <a:lnTo>
                    <a:pt x="1270" y="752474"/>
                  </a:lnTo>
                  <a:close/>
                </a:path>
                <a:path w="1303654" h="1604010">
                  <a:moveTo>
                    <a:pt x="19684" y="604519"/>
                  </a:moveTo>
                  <a:lnTo>
                    <a:pt x="15239" y="625474"/>
                  </a:lnTo>
                  <a:lnTo>
                    <a:pt x="11429" y="647064"/>
                  </a:lnTo>
                  <a:lnTo>
                    <a:pt x="1115059" y="1369694"/>
                  </a:lnTo>
                  <a:lnTo>
                    <a:pt x="1121409" y="1362074"/>
                  </a:lnTo>
                  <a:lnTo>
                    <a:pt x="1139189" y="1337309"/>
                  </a:lnTo>
                  <a:lnTo>
                    <a:pt x="19684" y="604519"/>
                  </a:lnTo>
                  <a:close/>
                </a:path>
                <a:path w="1303654" h="1604010">
                  <a:moveTo>
                    <a:pt x="57150" y="468629"/>
                  </a:moveTo>
                  <a:lnTo>
                    <a:pt x="53339" y="478154"/>
                  </a:lnTo>
                  <a:lnTo>
                    <a:pt x="43814" y="507364"/>
                  </a:lnTo>
                  <a:lnTo>
                    <a:pt x="1188720" y="1257299"/>
                  </a:lnTo>
                  <a:lnTo>
                    <a:pt x="1193800" y="1249044"/>
                  </a:lnTo>
                  <a:lnTo>
                    <a:pt x="1208404" y="1222374"/>
                  </a:lnTo>
                  <a:lnTo>
                    <a:pt x="57150" y="468629"/>
                  </a:lnTo>
                  <a:close/>
                </a:path>
                <a:path w="1303654" h="1604010">
                  <a:moveTo>
                    <a:pt x="112395" y="345439"/>
                  </a:moveTo>
                  <a:lnTo>
                    <a:pt x="94614" y="380364"/>
                  </a:lnTo>
                  <a:lnTo>
                    <a:pt x="1245870" y="1134109"/>
                  </a:lnTo>
                  <a:lnTo>
                    <a:pt x="1258570" y="1095374"/>
                  </a:lnTo>
                  <a:lnTo>
                    <a:pt x="112395" y="345439"/>
                  </a:lnTo>
                  <a:close/>
                </a:path>
                <a:path w="1303654" h="1604010">
                  <a:moveTo>
                    <a:pt x="187325" y="233044"/>
                  </a:moveTo>
                  <a:lnTo>
                    <a:pt x="163195" y="265429"/>
                  </a:lnTo>
                  <a:lnTo>
                    <a:pt x="1283334" y="998219"/>
                  </a:lnTo>
                  <a:lnTo>
                    <a:pt x="1287779" y="977264"/>
                  </a:lnTo>
                  <a:lnTo>
                    <a:pt x="1290954" y="955674"/>
                  </a:lnTo>
                  <a:lnTo>
                    <a:pt x="187325" y="233044"/>
                  </a:lnTo>
                  <a:close/>
                </a:path>
                <a:path w="1303654" h="1604010">
                  <a:moveTo>
                    <a:pt x="281939" y="134619"/>
                  </a:moveTo>
                  <a:lnTo>
                    <a:pt x="266700" y="147954"/>
                  </a:lnTo>
                  <a:lnTo>
                    <a:pt x="251459" y="161924"/>
                  </a:lnTo>
                  <a:lnTo>
                    <a:pt x="1301114" y="850264"/>
                  </a:lnTo>
                  <a:lnTo>
                    <a:pt x="1303654" y="802639"/>
                  </a:lnTo>
                  <a:lnTo>
                    <a:pt x="281939" y="134619"/>
                  </a:lnTo>
                  <a:close/>
                </a:path>
                <a:path w="1303654" h="1604010">
                  <a:moveTo>
                    <a:pt x="401954" y="53974"/>
                  </a:moveTo>
                  <a:lnTo>
                    <a:pt x="392429" y="58419"/>
                  </a:lnTo>
                  <a:lnTo>
                    <a:pt x="382904" y="63499"/>
                  </a:lnTo>
                  <a:lnTo>
                    <a:pt x="363854" y="74929"/>
                  </a:lnTo>
                  <a:lnTo>
                    <a:pt x="1296034" y="685164"/>
                  </a:lnTo>
                  <a:lnTo>
                    <a:pt x="1291589" y="646429"/>
                  </a:lnTo>
                  <a:lnTo>
                    <a:pt x="1289050" y="633094"/>
                  </a:lnTo>
                  <a:lnTo>
                    <a:pt x="401954" y="53974"/>
                  </a:lnTo>
                  <a:close/>
                </a:path>
                <a:path w="1303654" h="1604010">
                  <a:moveTo>
                    <a:pt x="565150" y="0"/>
                  </a:moveTo>
                  <a:lnTo>
                    <a:pt x="551814" y="1904"/>
                  </a:lnTo>
                  <a:lnTo>
                    <a:pt x="537845" y="4444"/>
                  </a:lnTo>
                  <a:lnTo>
                    <a:pt x="524509" y="7619"/>
                  </a:lnTo>
                  <a:lnTo>
                    <a:pt x="510539" y="11429"/>
                  </a:lnTo>
                  <a:lnTo>
                    <a:pt x="1256029" y="498474"/>
                  </a:lnTo>
                  <a:lnTo>
                    <a:pt x="1244600" y="467359"/>
                  </a:lnTo>
                  <a:lnTo>
                    <a:pt x="1238884" y="452119"/>
                  </a:lnTo>
                  <a:lnTo>
                    <a:pt x="1232534" y="436244"/>
                  </a:lnTo>
                  <a:lnTo>
                    <a:pt x="565150" y="0"/>
                  </a:lnTo>
                  <a:close/>
                </a:path>
                <a:path w="1303654" h="1604010">
                  <a:moveTo>
                    <a:pt x="737234" y="0"/>
                  </a:moveTo>
                  <a:lnTo>
                    <a:pt x="1135379" y="260349"/>
                  </a:lnTo>
                  <a:lnTo>
                    <a:pt x="1111250" y="227964"/>
                  </a:lnTo>
                  <a:lnTo>
                    <a:pt x="1085214" y="197484"/>
                  </a:lnTo>
                  <a:lnTo>
                    <a:pt x="1058545" y="169544"/>
                  </a:lnTo>
                  <a:lnTo>
                    <a:pt x="1029970" y="143509"/>
                  </a:lnTo>
                  <a:lnTo>
                    <a:pt x="873125" y="40004"/>
                  </a:lnTo>
                  <a:lnTo>
                    <a:pt x="806450" y="15874"/>
                  </a:lnTo>
                  <a:lnTo>
                    <a:pt x="7372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085" y="5542278"/>
            <a:ext cx="730885" cy="126746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54939" y="5335270"/>
            <a:ext cx="1961514" cy="1477645"/>
            <a:chOff x="154939" y="5335270"/>
            <a:chExt cx="1961514" cy="147764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289" y="5777230"/>
              <a:ext cx="990599" cy="7924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4939" y="5335270"/>
              <a:ext cx="1961514" cy="1477645"/>
            </a:xfrm>
            <a:custGeom>
              <a:avLst/>
              <a:gdLst/>
              <a:ahLst/>
              <a:cxnLst/>
              <a:rect l="l" t="t" r="r" b="b"/>
              <a:pathLst>
                <a:path w="1961514" h="1477645">
                  <a:moveTo>
                    <a:pt x="1961514" y="0"/>
                  </a:moveTo>
                  <a:lnTo>
                    <a:pt x="0" y="0"/>
                  </a:lnTo>
                  <a:lnTo>
                    <a:pt x="0" y="1477644"/>
                  </a:lnTo>
                  <a:lnTo>
                    <a:pt x="1961514" y="1477644"/>
                  </a:lnTo>
                  <a:lnTo>
                    <a:pt x="1961514" y="0"/>
                  </a:lnTo>
                  <a:close/>
                </a:path>
              </a:pathLst>
            </a:custGeom>
            <a:solidFill>
              <a:srgbClr val="FB7B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112773" y="2659062"/>
            <a:ext cx="2518410" cy="3275329"/>
            <a:chOff x="7119619" y="2580639"/>
            <a:chExt cx="2518410" cy="3275329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9619" y="2580639"/>
              <a:ext cx="2517775" cy="16217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4699" y="4238625"/>
              <a:ext cx="2513329" cy="161734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560322" y="397255"/>
            <a:ext cx="405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FAS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6400" y="764794"/>
            <a:ext cx="2713355" cy="4343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just">
              <a:lnSpc>
                <a:spcPts val="1070"/>
              </a:lnSpc>
              <a:spcBef>
                <a:spcPts val="140"/>
              </a:spcBef>
            </a:pPr>
            <a:r>
              <a:rPr sz="900" spc="-5" dirty="0">
                <a:latin typeface="Calibri"/>
                <a:cs typeface="Calibri"/>
              </a:rPr>
              <a:t>L’Institut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Formation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Aide-Soignant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du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Centre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Hospitalier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Haguenau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est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localisé</a:t>
            </a:r>
            <a:r>
              <a:rPr sz="900" dirty="0">
                <a:latin typeface="Calibri"/>
                <a:cs typeface="Calibri"/>
              </a:rPr>
              <a:t> au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sein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l'éco-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quartier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Thurot.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400" y="1450594"/>
            <a:ext cx="13131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900" b="1" i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composition</a:t>
            </a:r>
            <a:r>
              <a:rPr sz="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</a:t>
            </a:r>
            <a:r>
              <a:rPr sz="900" b="1" i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locaux</a:t>
            </a:r>
            <a:r>
              <a:rPr sz="900" b="1" i="1" spc="-30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6400" y="1589278"/>
            <a:ext cx="258699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indent="-1739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6055" algn="l"/>
                <a:tab pos="186690" algn="l"/>
              </a:tabLst>
            </a:pPr>
            <a:r>
              <a:rPr sz="900" spc="-5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n</a:t>
            </a:r>
            <a:r>
              <a:rPr sz="900" spc="-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am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spc="5" dirty="0">
                <a:latin typeface="Calibri"/>
                <a:cs typeface="Calibri"/>
              </a:rPr>
              <a:t>h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h</a:t>
            </a:r>
            <a:r>
              <a:rPr sz="900" spc="-5" dirty="0">
                <a:latin typeface="Calibri"/>
                <a:cs typeface="Calibri"/>
              </a:rPr>
              <a:t>é</a:t>
            </a:r>
            <a:r>
              <a:rPr sz="900" spc="10" dirty="0">
                <a:latin typeface="Calibri"/>
                <a:cs typeface="Calibri"/>
              </a:rPr>
              <a:t>â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5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e</a:t>
            </a:r>
          </a:p>
          <a:p>
            <a:pPr marL="186055" indent="-173990">
              <a:lnSpc>
                <a:spcPct val="100000"/>
              </a:lnSpc>
              <a:buFont typeface="Arial MT"/>
              <a:buChar char="•"/>
              <a:tabLst>
                <a:tab pos="186055" algn="l"/>
                <a:tab pos="186690" algn="l"/>
              </a:tabLst>
            </a:pPr>
            <a:r>
              <a:rPr sz="900" spc="-5" dirty="0">
                <a:latin typeface="Calibri"/>
                <a:cs typeface="Calibri"/>
              </a:rPr>
              <a:t>Des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salles </a:t>
            </a:r>
            <a:r>
              <a:rPr sz="900" dirty="0">
                <a:latin typeface="Calibri"/>
                <a:cs typeface="Calibri"/>
              </a:rPr>
              <a:t>de </a:t>
            </a:r>
            <a:r>
              <a:rPr sz="900" spc="-5" dirty="0">
                <a:latin typeface="Calibri"/>
                <a:cs typeface="Calibri"/>
              </a:rPr>
              <a:t>cours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travaux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 groupes</a:t>
            </a:r>
            <a:endParaRPr sz="900" dirty="0">
              <a:latin typeface="Calibri"/>
              <a:cs typeface="Calibri"/>
            </a:endParaRPr>
          </a:p>
          <a:p>
            <a:pPr marL="186055" indent="-173990">
              <a:lnSpc>
                <a:spcPct val="100000"/>
              </a:lnSpc>
              <a:buFont typeface="Arial MT"/>
              <a:buChar char="•"/>
              <a:tabLst>
                <a:tab pos="186055" algn="l"/>
                <a:tab pos="186690" algn="l"/>
              </a:tabLst>
            </a:pPr>
            <a:r>
              <a:rPr sz="900" spc="-5" dirty="0">
                <a:latin typeface="Calibri"/>
                <a:cs typeface="Calibri"/>
              </a:rPr>
              <a:t>Un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centre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documentation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une </a:t>
            </a:r>
            <a:r>
              <a:rPr sz="900" spc="-5" dirty="0">
                <a:latin typeface="Calibri"/>
                <a:cs typeface="Calibri"/>
              </a:rPr>
              <a:t>salle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lecture</a:t>
            </a:r>
            <a:endParaRPr sz="900" dirty="0">
              <a:latin typeface="Calibri"/>
              <a:cs typeface="Calibri"/>
            </a:endParaRPr>
          </a:p>
          <a:p>
            <a:pPr marL="186055" indent="-173990">
              <a:lnSpc>
                <a:spcPct val="100000"/>
              </a:lnSpc>
              <a:buFont typeface="Arial MT"/>
              <a:buChar char="•"/>
              <a:tabLst>
                <a:tab pos="186055" algn="l"/>
                <a:tab pos="186690" algn="l"/>
              </a:tabLst>
            </a:pPr>
            <a:r>
              <a:rPr sz="900" spc="-5" dirty="0">
                <a:latin typeface="Calibri"/>
                <a:cs typeface="Calibri"/>
              </a:rPr>
              <a:t>Un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espace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informatique</a:t>
            </a:r>
            <a:endParaRPr sz="900" dirty="0">
              <a:latin typeface="Calibri"/>
              <a:cs typeface="Calibri"/>
            </a:endParaRPr>
          </a:p>
          <a:p>
            <a:pPr marL="186055" indent="-173990">
              <a:lnSpc>
                <a:spcPct val="100000"/>
              </a:lnSpc>
              <a:buFont typeface="Arial MT"/>
              <a:buChar char="•"/>
              <a:tabLst>
                <a:tab pos="186055" algn="l"/>
                <a:tab pos="186690" algn="l"/>
              </a:tabLst>
            </a:pPr>
            <a:r>
              <a:rPr sz="900" spc="-5" dirty="0">
                <a:latin typeface="Calibri"/>
                <a:cs typeface="Calibri"/>
              </a:rPr>
              <a:t>Des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salles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travaux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pratiques</a:t>
            </a:r>
            <a:endParaRPr sz="900" dirty="0">
              <a:latin typeface="Calibri"/>
              <a:cs typeface="Calibri"/>
            </a:endParaRPr>
          </a:p>
          <a:p>
            <a:pPr marL="186055" indent="-173990">
              <a:lnSpc>
                <a:spcPct val="100000"/>
              </a:lnSpc>
              <a:buFont typeface="Arial MT"/>
              <a:buChar char="•"/>
              <a:tabLst>
                <a:tab pos="186055" algn="l"/>
                <a:tab pos="186690" algn="l"/>
              </a:tabLst>
            </a:pPr>
            <a:r>
              <a:rPr sz="900" spc="-5" dirty="0">
                <a:latin typeface="Calibri"/>
                <a:cs typeface="Calibri"/>
              </a:rPr>
              <a:t>Une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salle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simulation</a:t>
            </a:r>
            <a:endParaRPr sz="900" dirty="0">
              <a:latin typeface="Calibri"/>
              <a:cs typeface="Calibri"/>
            </a:endParaRPr>
          </a:p>
          <a:p>
            <a:pPr marL="186055" indent="-173990">
              <a:lnSpc>
                <a:spcPct val="100000"/>
              </a:lnSpc>
              <a:buFont typeface="Arial MT"/>
              <a:buChar char="•"/>
              <a:tabLst>
                <a:tab pos="186055" algn="l"/>
                <a:tab pos="186690" algn="l"/>
              </a:tabLst>
            </a:pPr>
            <a:r>
              <a:rPr sz="900" spc="-5" dirty="0">
                <a:latin typeface="Calibri"/>
                <a:cs typeface="Calibri"/>
              </a:rPr>
              <a:t>Un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espace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convivialité.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6400" y="2686939"/>
            <a:ext cx="271462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70"/>
              </a:lnSpc>
              <a:spcBef>
                <a:spcPts val="100"/>
              </a:spcBef>
            </a:pP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900" b="1" i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ot</a:t>
            </a:r>
            <a:r>
              <a:rPr sz="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</a:t>
            </a:r>
            <a:r>
              <a:rPr sz="900" b="1" i="1" dirty="0">
                <a:latin typeface="Calibri"/>
                <a:cs typeface="Calibri"/>
              </a:rPr>
              <a:t> :</a:t>
            </a:r>
            <a:endParaRPr sz="900">
              <a:latin typeface="Calibri"/>
              <a:cs typeface="Calibri"/>
            </a:endParaRPr>
          </a:p>
          <a:p>
            <a:pPr marL="186055" indent="-173990">
              <a:lnSpc>
                <a:spcPts val="1070"/>
              </a:lnSpc>
              <a:buFont typeface="Arial MT"/>
              <a:buChar char="•"/>
              <a:tabLst>
                <a:tab pos="186055" algn="l"/>
                <a:tab pos="186690" algn="l"/>
              </a:tabLst>
            </a:pPr>
            <a:r>
              <a:rPr sz="900" spc="-5" dirty="0">
                <a:latin typeface="Calibri"/>
                <a:cs typeface="Calibri"/>
              </a:rPr>
              <a:t>Une</a:t>
            </a:r>
            <a:r>
              <a:rPr sz="900" spc="3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promotion</a:t>
            </a:r>
            <a:r>
              <a:rPr sz="900" spc="3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3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55</a:t>
            </a:r>
            <a:r>
              <a:rPr sz="900" spc="3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élèves</a:t>
            </a:r>
            <a:r>
              <a:rPr sz="900" spc="3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aides-soignants</a:t>
            </a:r>
            <a:r>
              <a:rPr sz="900" spc="3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qui</a:t>
            </a:r>
            <a:endParaRPr sz="900">
              <a:latin typeface="Calibri"/>
              <a:cs typeface="Calibri"/>
            </a:endParaRPr>
          </a:p>
          <a:p>
            <a:pPr marL="186055" marR="5715">
              <a:lnSpc>
                <a:spcPts val="1070"/>
              </a:lnSpc>
              <a:spcBef>
                <a:spcPts val="40"/>
              </a:spcBef>
            </a:pPr>
            <a:r>
              <a:rPr sz="900" spc="-5" dirty="0">
                <a:latin typeface="Calibri"/>
                <a:cs typeface="Calibri"/>
              </a:rPr>
              <a:t>peuvent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être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cursus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partiel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ou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cursus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complet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ou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complément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VAE.</a:t>
            </a:r>
            <a:endParaRPr sz="900">
              <a:latin typeface="Calibri"/>
              <a:cs typeface="Calibri"/>
            </a:endParaRPr>
          </a:p>
          <a:p>
            <a:pPr marL="186055" marR="5715" indent="-173990">
              <a:lnSpc>
                <a:spcPts val="1080"/>
              </a:lnSpc>
              <a:spcBef>
                <a:spcPts val="15"/>
              </a:spcBef>
              <a:buFont typeface="Arial MT"/>
              <a:buChar char="•"/>
              <a:tabLst>
                <a:tab pos="186055" algn="l"/>
                <a:tab pos="186690" algn="l"/>
              </a:tabLst>
            </a:pPr>
            <a:r>
              <a:rPr sz="900" dirty="0">
                <a:latin typeface="Calibri"/>
                <a:cs typeface="Calibri"/>
              </a:rPr>
              <a:t>3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promotions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90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étudiants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soins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infirmiers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partagent</a:t>
            </a:r>
            <a:r>
              <a:rPr sz="900" dirty="0">
                <a:latin typeface="Calibri"/>
                <a:cs typeface="Calibri"/>
              </a:rPr>
              <a:t> les</a:t>
            </a:r>
            <a:r>
              <a:rPr sz="900" spc="-5" dirty="0">
                <a:latin typeface="Calibri"/>
                <a:cs typeface="Calibri"/>
              </a:rPr>
              <a:t> locaux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5" dirty="0">
                <a:latin typeface="Calibri"/>
                <a:cs typeface="Calibri"/>
              </a:rPr>
              <a:t> l’établissement.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6400" y="3645789"/>
            <a:ext cx="2397125" cy="575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75"/>
              </a:lnSpc>
              <a:spcBef>
                <a:spcPts val="100"/>
              </a:spcBef>
            </a:pP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</a:t>
            </a:r>
            <a:r>
              <a:rPr sz="9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aménagements</a:t>
            </a:r>
            <a:r>
              <a:rPr sz="900" b="1" i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900" b="1" i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l’IFAS</a:t>
            </a:r>
            <a:r>
              <a:rPr sz="900" b="1" i="1" spc="10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186055" marR="5080" indent="-173990">
              <a:lnSpc>
                <a:spcPts val="1080"/>
              </a:lnSpc>
              <a:spcBef>
                <a:spcPts val="30"/>
              </a:spcBef>
              <a:buFont typeface="Arial MT"/>
              <a:buChar char="•"/>
              <a:tabLst>
                <a:tab pos="186055" algn="l"/>
                <a:tab pos="186690" algn="l"/>
              </a:tabLst>
            </a:pPr>
            <a:r>
              <a:rPr sz="900" spc="-5" dirty="0">
                <a:latin typeface="Calibri"/>
                <a:cs typeface="Calibri"/>
              </a:rPr>
              <a:t>Résidence</a:t>
            </a:r>
            <a:r>
              <a:rPr sz="900" spc="15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Junior</a:t>
            </a:r>
            <a:r>
              <a:rPr sz="900" spc="15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qui</a:t>
            </a:r>
            <a:r>
              <a:rPr sz="900" spc="15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offre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des</a:t>
            </a:r>
            <a:r>
              <a:rPr sz="900" spc="1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possibilités</a:t>
            </a:r>
            <a:r>
              <a:rPr sz="900" spc="155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de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logements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aménagés.</a:t>
            </a:r>
            <a:endParaRPr sz="900">
              <a:latin typeface="Calibri"/>
              <a:cs typeface="Calibri"/>
            </a:endParaRPr>
          </a:p>
          <a:p>
            <a:pPr marL="186055" indent="-173990">
              <a:lnSpc>
                <a:spcPts val="1070"/>
              </a:lnSpc>
              <a:buFont typeface="Arial MT"/>
              <a:buChar char="•"/>
              <a:tabLst>
                <a:tab pos="186055" algn="l"/>
                <a:tab pos="186690" algn="l"/>
              </a:tabLst>
            </a:pPr>
            <a:r>
              <a:rPr sz="900" spc="-5" dirty="0">
                <a:latin typeface="Calibri"/>
                <a:cs typeface="Calibri"/>
              </a:rPr>
              <a:t>Un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parking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silo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propose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plus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300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places.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6400" y="4333113"/>
            <a:ext cx="2713355" cy="180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900" b="1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</a:t>
            </a:r>
            <a:r>
              <a:rPr sz="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</a:t>
            </a:r>
            <a:r>
              <a:rPr sz="900" b="1" i="1" spc="-30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:</a:t>
            </a:r>
            <a:endParaRPr sz="900" dirty="0">
              <a:latin typeface="Calibri"/>
              <a:cs typeface="Calibri"/>
            </a:endParaRPr>
          </a:p>
          <a:p>
            <a:pPr marL="186055" indent="-173990">
              <a:lnSpc>
                <a:spcPts val="1070"/>
              </a:lnSpc>
              <a:buFont typeface="Arial MT"/>
              <a:buChar char="•"/>
              <a:tabLst>
                <a:tab pos="186055" algn="l"/>
                <a:tab pos="186690" algn="l"/>
              </a:tabLst>
            </a:pPr>
            <a:r>
              <a:rPr sz="900" spc="-5" dirty="0">
                <a:latin typeface="Calibri"/>
                <a:cs typeface="Calibri"/>
              </a:rPr>
              <a:t>Restaurant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du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personnel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du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Centre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Hospitalier.</a:t>
            </a:r>
            <a:endParaRPr sz="900" dirty="0">
              <a:latin typeface="Calibri"/>
              <a:cs typeface="Calibri"/>
            </a:endParaRPr>
          </a:p>
          <a:p>
            <a:pPr marL="186055" marR="222885" indent="-173990">
              <a:lnSpc>
                <a:spcPts val="1070"/>
              </a:lnSpc>
              <a:spcBef>
                <a:spcPts val="30"/>
              </a:spcBef>
              <a:buFont typeface="Arial MT"/>
              <a:buChar char="•"/>
              <a:tabLst>
                <a:tab pos="186055" algn="l"/>
                <a:tab pos="186690" algn="l"/>
              </a:tabLst>
            </a:pPr>
            <a:r>
              <a:rPr sz="900" spc="-5" dirty="0">
                <a:latin typeface="Calibri"/>
                <a:cs typeface="Calibri"/>
              </a:rPr>
              <a:t>Au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sein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l’Institut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possibilité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réchauffer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ses </a:t>
            </a:r>
            <a:r>
              <a:rPr sz="900" spc="-1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plats.</a:t>
            </a:r>
            <a:endParaRPr sz="900" dirty="0">
              <a:latin typeface="Calibri"/>
              <a:cs typeface="Calibri"/>
            </a:endParaRPr>
          </a:p>
          <a:p>
            <a:pPr marL="186055" indent="-1739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055" algn="l"/>
                <a:tab pos="186690" algn="l"/>
              </a:tabLst>
            </a:pPr>
            <a:r>
              <a:rPr sz="900" dirty="0">
                <a:latin typeface="Calibri"/>
                <a:cs typeface="Calibri"/>
              </a:rPr>
              <a:t>Plats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du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jour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boulangeries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à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proximité.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850" dirty="0">
              <a:latin typeface="Calibri"/>
              <a:cs typeface="Calibri"/>
            </a:endParaRPr>
          </a:p>
          <a:p>
            <a:pPr marL="12700" algn="just">
              <a:lnSpc>
                <a:spcPts val="1075"/>
              </a:lnSpc>
            </a:pP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900" b="1" i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vie</a:t>
            </a:r>
            <a:r>
              <a:rPr sz="900" b="1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à</a:t>
            </a:r>
            <a:r>
              <a:rPr sz="900" b="1" i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Haguenau</a:t>
            </a:r>
            <a:r>
              <a:rPr sz="900" b="1" i="1" spc="-40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:</a:t>
            </a:r>
            <a:endParaRPr sz="900" dirty="0">
              <a:latin typeface="Calibri"/>
              <a:cs typeface="Calibri"/>
            </a:endParaRPr>
          </a:p>
          <a:p>
            <a:pPr marL="186055" marR="5080" indent="-173990" algn="just">
              <a:lnSpc>
                <a:spcPct val="99400"/>
              </a:lnSpc>
              <a:buFont typeface="Arial MT"/>
              <a:buChar char="•"/>
              <a:tabLst>
                <a:tab pos="186690" algn="l"/>
              </a:tabLst>
            </a:pPr>
            <a:r>
              <a:rPr sz="900" spc="-5" dirty="0">
                <a:latin typeface="Calibri"/>
                <a:cs typeface="Calibri"/>
              </a:rPr>
              <a:t>Une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association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dynamique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d’étudiants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(Association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Etudiants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Soins</a:t>
            </a:r>
            <a:r>
              <a:rPr sz="900" spc="19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Infirmiers</a:t>
            </a:r>
            <a:r>
              <a:rPr sz="900" spc="1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204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Haguenau,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AESIH)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propose</a:t>
            </a:r>
            <a:r>
              <a:rPr sz="900" spc="1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diverses</a:t>
            </a:r>
            <a:r>
              <a:rPr sz="900" spc="1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animations</a:t>
            </a:r>
            <a:r>
              <a:rPr sz="900" spc="1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tout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au</a:t>
            </a:r>
            <a:r>
              <a:rPr sz="900" spc="1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long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endParaRPr sz="900" dirty="0">
              <a:latin typeface="Calibri"/>
              <a:cs typeface="Calibri"/>
            </a:endParaRPr>
          </a:p>
          <a:p>
            <a:pPr marL="186055" algn="just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l’année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journées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soirées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à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thèmes...</a:t>
            </a:r>
            <a:endParaRPr sz="900" dirty="0">
              <a:latin typeface="Calibri"/>
              <a:cs typeface="Calibri"/>
            </a:endParaRPr>
          </a:p>
          <a:p>
            <a:pPr marL="186055" marR="5080" indent="-173990" algn="just">
              <a:lnSpc>
                <a:spcPts val="1070"/>
              </a:lnSpc>
              <a:spcBef>
                <a:spcPts val="55"/>
              </a:spcBef>
              <a:buFont typeface="Arial MT"/>
              <a:buChar char="•"/>
              <a:tabLst>
                <a:tab pos="186690" algn="l"/>
              </a:tabLst>
            </a:pPr>
            <a:r>
              <a:rPr sz="900" spc="-5" dirty="0">
                <a:latin typeface="Calibri"/>
                <a:cs typeface="Calibri"/>
              </a:rPr>
              <a:t>Sport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collectif</a:t>
            </a:r>
            <a:r>
              <a:rPr sz="900" dirty="0">
                <a:latin typeface="Calibri"/>
                <a:cs typeface="Calibri"/>
              </a:rPr>
              <a:t> les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mercredis</a:t>
            </a:r>
            <a:r>
              <a:rPr sz="900" dirty="0">
                <a:latin typeface="Calibri"/>
                <a:cs typeface="Calibri"/>
              </a:rPr>
              <a:t> soirs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sur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la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base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du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volontariat.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52892" y="202310"/>
            <a:ext cx="1367790" cy="3898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38125" marR="5080" indent="-226060">
              <a:lnSpc>
                <a:spcPts val="1430"/>
              </a:lnSpc>
              <a:spcBef>
                <a:spcPts val="15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Institut</a:t>
            </a:r>
            <a:r>
              <a:rPr sz="1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Formation </a:t>
            </a:r>
            <a:r>
              <a:rPr sz="1200" b="1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Aide-Soignant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84007" y="648920"/>
            <a:ext cx="1305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21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rue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de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Redoute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67500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HAGUENAU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58709" y="1222199"/>
            <a:ext cx="1755775" cy="56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ts val="1430"/>
              </a:lnSpc>
              <a:spcBef>
                <a:spcPts val="100"/>
              </a:spcBef>
            </a:pPr>
            <a:r>
              <a:rPr sz="1200" dirty="0">
                <a:latin typeface="Wingdings"/>
                <a:cs typeface="Wingdings"/>
              </a:rPr>
              <a:t>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Calibri"/>
                <a:cs typeface="Calibri"/>
              </a:rPr>
              <a:t>03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88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06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30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81</a:t>
            </a:r>
            <a:endParaRPr sz="1200" dirty="0">
              <a:latin typeface="Calibri"/>
              <a:cs typeface="Calibri"/>
            </a:endParaRPr>
          </a:p>
          <a:p>
            <a:pPr marL="215265" marR="5080" indent="-203200">
              <a:lnSpc>
                <a:spcPts val="1430"/>
              </a:lnSpc>
              <a:spcBef>
                <a:spcPts val="45"/>
              </a:spcBef>
            </a:pPr>
            <a:r>
              <a:rPr sz="1200" dirty="0">
                <a:latin typeface="Wingdings"/>
                <a:cs typeface="Wingdings"/>
              </a:rPr>
              <a:t>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b="1" u="sng" spc="-10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6"/>
              </a:rPr>
              <a:t>sec.ifas@ch-haguenau.fr </a:t>
            </a:r>
            <a:r>
              <a:rPr sz="1200" b="1" spc="-260" dirty="0">
                <a:solidFill>
                  <a:srgbClr val="0461C1"/>
                </a:solidFill>
                <a:latin typeface="Calibri"/>
                <a:cs typeface="Calibri"/>
              </a:rPr>
              <a:t> </a:t>
            </a:r>
            <a:r>
              <a:rPr sz="1200" b="1" u="sng" spc="-5" dirty="0">
                <a:solidFill>
                  <a:srgbClr val="0461C1"/>
                </a:solidFill>
                <a:uFill>
                  <a:solidFill>
                    <a:srgbClr val="0461C1"/>
                  </a:solidFill>
                </a:uFill>
                <a:latin typeface="Calibri"/>
                <a:cs typeface="Calibri"/>
                <a:hlinkClick r:id="rId7"/>
              </a:rPr>
              <a:t>www.ifsi-ifas-chna.fr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14698" y="2121534"/>
            <a:ext cx="1993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Présents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sur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réseaux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sociaux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83863" y="2833242"/>
            <a:ext cx="1651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1320" marR="5080" indent="-38862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Ou</a:t>
            </a:r>
            <a:r>
              <a:rPr sz="1200" b="1" spc="-5" dirty="0">
                <a:latin typeface="Calibri"/>
                <a:cs typeface="Calibri"/>
              </a:rPr>
              <a:t>v</a:t>
            </a:r>
            <a:r>
              <a:rPr sz="1200" b="1" spc="-10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rt</a:t>
            </a:r>
            <a:r>
              <a:rPr sz="1200" b="1" spc="-5" dirty="0">
                <a:latin typeface="Calibri"/>
                <a:cs typeface="Calibri"/>
              </a:rPr>
              <a:t>u</a:t>
            </a:r>
            <a:r>
              <a:rPr sz="1200" b="1" dirty="0">
                <a:latin typeface="Calibri"/>
                <a:cs typeface="Calibri"/>
              </a:rPr>
              <a:t>re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du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</a:t>
            </a:r>
            <a:r>
              <a:rPr sz="1200" b="1" spc="-15" dirty="0">
                <a:latin typeface="Calibri"/>
                <a:cs typeface="Calibri"/>
              </a:rPr>
              <a:t>c</a:t>
            </a:r>
            <a:r>
              <a:rPr sz="1200" b="1" dirty="0">
                <a:latin typeface="Calibri"/>
                <a:cs typeface="Calibri"/>
              </a:rPr>
              <a:t>r</a:t>
            </a:r>
            <a:r>
              <a:rPr sz="1200" b="1" spc="-5" dirty="0">
                <a:latin typeface="Calibri"/>
                <a:cs typeface="Calibri"/>
              </a:rPr>
              <a:t>é</a:t>
            </a:r>
            <a:r>
              <a:rPr sz="1200" b="1" dirty="0">
                <a:latin typeface="Calibri"/>
                <a:cs typeface="Calibri"/>
              </a:rPr>
              <a:t>tari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t</a:t>
            </a:r>
            <a:r>
              <a:rPr sz="1200" b="1" spc="-6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:  </a:t>
            </a:r>
            <a:r>
              <a:rPr sz="1200" b="1" dirty="0" smtClean="0">
                <a:latin typeface="Calibri"/>
                <a:cs typeface="Calibri"/>
              </a:rPr>
              <a:t>8h</a:t>
            </a:r>
            <a:r>
              <a:rPr lang="fr-FR" sz="1200" b="1" dirty="0" smtClean="0">
                <a:latin typeface="Calibri"/>
                <a:cs typeface="Calibri"/>
              </a:rPr>
              <a:t>15</a:t>
            </a:r>
            <a:r>
              <a:rPr sz="1200" b="1" dirty="0" smtClean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 smtClean="0">
                <a:latin typeface="Calibri"/>
                <a:cs typeface="Calibri"/>
              </a:rPr>
              <a:t>1</a:t>
            </a:r>
            <a:r>
              <a:rPr lang="fr-FR" sz="1200" b="1" spc="-5" dirty="0" smtClean="0">
                <a:latin typeface="Calibri"/>
                <a:cs typeface="Calibri"/>
              </a:rPr>
              <a:t>6h45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27475" y="3352926"/>
            <a:ext cx="1768475" cy="527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" algn="ctr">
              <a:lnSpc>
                <a:spcPts val="1315"/>
              </a:lnSpc>
              <a:spcBef>
                <a:spcPts val="105"/>
              </a:spcBef>
            </a:pPr>
            <a:r>
              <a:rPr sz="1100" b="1" i="1" spc="-5" dirty="0">
                <a:solidFill>
                  <a:srgbClr val="FFFFFF"/>
                </a:solidFill>
                <a:latin typeface="Calibri"/>
                <a:cs typeface="Calibri"/>
              </a:rPr>
              <a:t>L’IFAS</a:t>
            </a:r>
            <a:r>
              <a:rPr sz="11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FFFFFF"/>
                </a:solidFill>
                <a:latin typeface="Calibri"/>
                <a:cs typeface="Calibri"/>
              </a:rPr>
              <a:t>est</a:t>
            </a:r>
            <a:r>
              <a:rPr sz="11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alibri"/>
                <a:cs typeface="Calibri"/>
              </a:rPr>
              <a:t>situé</a:t>
            </a:r>
            <a:endParaRPr sz="1100">
              <a:latin typeface="Calibri"/>
              <a:cs typeface="Calibri"/>
            </a:endParaRPr>
          </a:p>
          <a:p>
            <a:pPr marL="12700" marR="5080" algn="ctr">
              <a:lnSpc>
                <a:spcPts val="1320"/>
              </a:lnSpc>
              <a:spcBef>
                <a:spcPts val="35"/>
              </a:spcBef>
            </a:pPr>
            <a:r>
              <a:rPr sz="1100" b="1" i="1" dirty="0">
                <a:solidFill>
                  <a:srgbClr val="FFFFFF"/>
                </a:solidFill>
                <a:latin typeface="Calibri"/>
                <a:cs typeface="Calibri"/>
              </a:rPr>
              <a:t>à </a:t>
            </a:r>
            <a:r>
              <a:rPr sz="1100" b="1" i="1" spc="-5" dirty="0">
                <a:solidFill>
                  <a:srgbClr val="FFFFFF"/>
                </a:solidFill>
                <a:latin typeface="Calibri"/>
                <a:cs typeface="Calibri"/>
              </a:rPr>
              <a:t>12 minutes </a:t>
            </a:r>
            <a:r>
              <a:rPr sz="1100" b="1" i="1" dirty="0">
                <a:solidFill>
                  <a:srgbClr val="FFFFFF"/>
                </a:solidFill>
                <a:latin typeface="Calibri"/>
                <a:cs typeface="Calibri"/>
              </a:rPr>
              <a:t>à </a:t>
            </a:r>
            <a:r>
              <a:rPr sz="1100" b="1" i="1" spc="-5" dirty="0">
                <a:solidFill>
                  <a:srgbClr val="FFFFFF"/>
                </a:solidFill>
                <a:latin typeface="Calibri"/>
                <a:cs typeface="Calibri"/>
              </a:rPr>
              <a:t>pied </a:t>
            </a:r>
            <a:r>
              <a:rPr sz="1100" b="1" i="1" dirty="0">
                <a:solidFill>
                  <a:srgbClr val="FFFFFF"/>
                </a:solidFill>
                <a:latin typeface="Calibri"/>
                <a:cs typeface="Calibri"/>
              </a:rPr>
              <a:t>de la </a:t>
            </a:r>
            <a:r>
              <a:rPr sz="1100" b="1" i="1" spc="-5" dirty="0">
                <a:solidFill>
                  <a:srgbClr val="FFFFFF"/>
                </a:solidFill>
                <a:latin typeface="Calibri"/>
                <a:cs typeface="Calibri"/>
              </a:rPr>
              <a:t>gare </a:t>
            </a:r>
            <a:r>
              <a:rPr sz="1100" b="1" i="1" spc="-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FFFFFF"/>
                </a:solidFill>
                <a:latin typeface="Calibri"/>
                <a:cs typeface="Calibri"/>
              </a:rPr>
              <a:t>et </a:t>
            </a:r>
            <a:r>
              <a:rPr sz="1100" b="1" i="1" dirty="0">
                <a:solidFill>
                  <a:srgbClr val="FFFFFF"/>
                </a:solidFill>
                <a:latin typeface="Calibri"/>
                <a:cs typeface="Calibri"/>
              </a:rPr>
              <a:t>à</a:t>
            </a:r>
            <a:r>
              <a:rPr sz="11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100" b="1" i="1" spc="-5" dirty="0">
                <a:solidFill>
                  <a:srgbClr val="FFFFFF"/>
                </a:solidFill>
                <a:latin typeface="Calibri"/>
                <a:cs typeface="Calibri"/>
              </a:rPr>
              <a:t> minutes</a:t>
            </a:r>
            <a:r>
              <a:rPr sz="11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i="1" spc="-5" dirty="0">
                <a:solidFill>
                  <a:srgbClr val="FFFFFF"/>
                </a:solidFill>
                <a:latin typeface="Calibri"/>
                <a:cs typeface="Calibri"/>
              </a:rPr>
              <a:t>du centre-ville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91512" y="1423630"/>
            <a:ext cx="2360295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36766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INST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TUT</a:t>
            </a:r>
            <a:r>
              <a:rPr sz="1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FO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RM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IO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 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AIDE-SOIGNANT</a:t>
            </a:r>
            <a:endParaRPr sz="1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CENTRE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HOSPITALIER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2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HAGUENAU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34692" y="2127729"/>
            <a:ext cx="2279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5080" indent="-9779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NTAT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TIT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DE  LA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FORMATION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AIDE-SOIGNANT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86641" y="6588669"/>
            <a:ext cx="181189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000" spc="-5" dirty="0" smtClean="0">
                <a:latin typeface="Calibri"/>
                <a:cs typeface="Calibri"/>
              </a:rPr>
              <a:t>Mise à jour : 1</a:t>
            </a:r>
            <a:r>
              <a:rPr lang="fr-FR" sz="1000" spc="-5" baseline="30000" dirty="0" smtClean="0">
                <a:latin typeface="Calibri"/>
                <a:cs typeface="Calibri"/>
              </a:rPr>
              <a:t>er</a:t>
            </a:r>
            <a:r>
              <a:rPr lang="fr-FR" sz="1000" spc="-5" dirty="0" smtClean="0">
                <a:latin typeface="Calibri"/>
                <a:cs typeface="Calibri"/>
              </a:rPr>
              <a:t> s</a:t>
            </a:r>
            <a:r>
              <a:rPr sz="1000" spc="-5" dirty="0" err="1" smtClean="0">
                <a:latin typeface="Calibri"/>
                <a:cs typeface="Calibri"/>
              </a:rPr>
              <a:t>eptembre</a:t>
            </a:r>
            <a:r>
              <a:rPr sz="1000" spc="-30" dirty="0" smtClean="0">
                <a:latin typeface="Calibri"/>
                <a:cs typeface="Calibri"/>
              </a:rPr>
              <a:t> </a:t>
            </a:r>
            <a:r>
              <a:rPr lang="fr-FR" sz="1000" dirty="0" smtClean="0">
                <a:latin typeface="Calibri"/>
                <a:cs typeface="Calibri"/>
              </a:rPr>
              <a:t>2024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94775" y="476886"/>
            <a:ext cx="1953768" cy="944117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3712527" y="3977322"/>
            <a:ext cx="2425700" cy="2588895"/>
            <a:chOff x="3712527" y="3977322"/>
            <a:chExt cx="2425700" cy="2588895"/>
          </a:xfrm>
        </p:grpSpPr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23665" y="5017769"/>
              <a:ext cx="1134744" cy="81534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919220" y="5013324"/>
              <a:ext cx="1144270" cy="824865"/>
            </a:xfrm>
            <a:custGeom>
              <a:avLst/>
              <a:gdLst/>
              <a:ahLst/>
              <a:cxnLst/>
              <a:rect l="l" t="t" r="r" b="b"/>
              <a:pathLst>
                <a:path w="1144270" h="824864">
                  <a:moveTo>
                    <a:pt x="140969" y="0"/>
                  </a:moveTo>
                  <a:lnTo>
                    <a:pt x="1003300" y="0"/>
                  </a:lnTo>
                  <a:lnTo>
                    <a:pt x="1031875" y="3175"/>
                  </a:lnTo>
                  <a:lnTo>
                    <a:pt x="1082039" y="24130"/>
                  </a:lnTo>
                  <a:lnTo>
                    <a:pt x="1120139" y="62230"/>
                  </a:lnTo>
                  <a:lnTo>
                    <a:pt x="1141094" y="112394"/>
                  </a:lnTo>
                  <a:lnTo>
                    <a:pt x="1144269" y="140969"/>
                  </a:lnTo>
                  <a:lnTo>
                    <a:pt x="1144269" y="683894"/>
                  </a:lnTo>
                  <a:lnTo>
                    <a:pt x="1133475" y="738505"/>
                  </a:lnTo>
                  <a:lnTo>
                    <a:pt x="1102994" y="783590"/>
                  </a:lnTo>
                  <a:lnTo>
                    <a:pt x="1057909" y="813435"/>
                  </a:lnTo>
                  <a:lnTo>
                    <a:pt x="1003300" y="824865"/>
                  </a:lnTo>
                  <a:lnTo>
                    <a:pt x="140969" y="824865"/>
                  </a:lnTo>
                  <a:lnTo>
                    <a:pt x="86359" y="813435"/>
                  </a:lnTo>
                  <a:lnTo>
                    <a:pt x="41275" y="783590"/>
                  </a:lnTo>
                  <a:lnTo>
                    <a:pt x="11429" y="738505"/>
                  </a:lnTo>
                  <a:lnTo>
                    <a:pt x="0" y="683894"/>
                  </a:lnTo>
                  <a:lnTo>
                    <a:pt x="0" y="140969"/>
                  </a:lnTo>
                  <a:lnTo>
                    <a:pt x="11429" y="86360"/>
                  </a:lnTo>
                  <a:lnTo>
                    <a:pt x="41275" y="41910"/>
                  </a:lnTo>
                  <a:lnTo>
                    <a:pt x="86359" y="11430"/>
                  </a:lnTo>
                  <a:lnTo>
                    <a:pt x="140969" y="0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97145" y="3986529"/>
              <a:ext cx="1031875" cy="186308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092065" y="3982084"/>
              <a:ext cx="1041400" cy="1871980"/>
            </a:xfrm>
            <a:custGeom>
              <a:avLst/>
              <a:gdLst/>
              <a:ahLst/>
              <a:cxnLst/>
              <a:rect l="l" t="t" r="r" b="b"/>
              <a:pathLst>
                <a:path w="1041400" h="1871979">
                  <a:moveTo>
                    <a:pt x="176530" y="0"/>
                  </a:moveTo>
                  <a:lnTo>
                    <a:pt x="864870" y="0"/>
                  </a:lnTo>
                  <a:lnTo>
                    <a:pt x="900430" y="3175"/>
                  </a:lnTo>
                  <a:lnTo>
                    <a:pt x="963295" y="29844"/>
                  </a:lnTo>
                  <a:lnTo>
                    <a:pt x="1010920" y="77469"/>
                  </a:lnTo>
                  <a:lnTo>
                    <a:pt x="1037589" y="140969"/>
                  </a:lnTo>
                  <a:lnTo>
                    <a:pt x="1041400" y="176529"/>
                  </a:lnTo>
                  <a:lnTo>
                    <a:pt x="1041400" y="1695450"/>
                  </a:lnTo>
                  <a:lnTo>
                    <a:pt x="1027430" y="1764029"/>
                  </a:lnTo>
                  <a:lnTo>
                    <a:pt x="989330" y="1820545"/>
                  </a:lnTo>
                  <a:lnTo>
                    <a:pt x="933450" y="1858009"/>
                  </a:lnTo>
                  <a:lnTo>
                    <a:pt x="864870" y="1871979"/>
                  </a:lnTo>
                  <a:lnTo>
                    <a:pt x="176530" y="1871979"/>
                  </a:lnTo>
                  <a:lnTo>
                    <a:pt x="107950" y="1858009"/>
                  </a:lnTo>
                  <a:lnTo>
                    <a:pt x="51435" y="1820545"/>
                  </a:lnTo>
                  <a:lnTo>
                    <a:pt x="13970" y="1764029"/>
                  </a:lnTo>
                  <a:lnTo>
                    <a:pt x="0" y="1695450"/>
                  </a:lnTo>
                  <a:lnTo>
                    <a:pt x="0" y="176529"/>
                  </a:lnTo>
                  <a:lnTo>
                    <a:pt x="13970" y="107950"/>
                  </a:lnTo>
                  <a:lnTo>
                    <a:pt x="51435" y="51434"/>
                  </a:lnTo>
                  <a:lnTo>
                    <a:pt x="107950" y="13334"/>
                  </a:lnTo>
                  <a:lnTo>
                    <a:pt x="176530" y="0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21735" y="4005579"/>
              <a:ext cx="1334135" cy="95821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717290" y="4000499"/>
              <a:ext cx="1343025" cy="967740"/>
            </a:xfrm>
            <a:custGeom>
              <a:avLst/>
              <a:gdLst/>
              <a:ahLst/>
              <a:cxnLst/>
              <a:rect l="l" t="t" r="r" b="b"/>
              <a:pathLst>
                <a:path w="1343025" h="967739">
                  <a:moveTo>
                    <a:pt x="163830" y="0"/>
                  </a:moveTo>
                  <a:lnTo>
                    <a:pt x="1179195" y="0"/>
                  </a:lnTo>
                  <a:lnTo>
                    <a:pt x="1211580" y="3175"/>
                  </a:lnTo>
                  <a:lnTo>
                    <a:pt x="1270635" y="27939"/>
                  </a:lnTo>
                  <a:lnTo>
                    <a:pt x="1315085" y="72389"/>
                  </a:lnTo>
                  <a:lnTo>
                    <a:pt x="1339850" y="131444"/>
                  </a:lnTo>
                  <a:lnTo>
                    <a:pt x="1343025" y="164464"/>
                  </a:lnTo>
                  <a:lnTo>
                    <a:pt x="1343025" y="803275"/>
                  </a:lnTo>
                  <a:lnTo>
                    <a:pt x="1330325" y="867410"/>
                  </a:lnTo>
                  <a:lnTo>
                    <a:pt x="1294764" y="919480"/>
                  </a:lnTo>
                  <a:lnTo>
                    <a:pt x="1242695" y="955039"/>
                  </a:lnTo>
                  <a:lnTo>
                    <a:pt x="1179195" y="967739"/>
                  </a:lnTo>
                  <a:lnTo>
                    <a:pt x="163830" y="967739"/>
                  </a:lnTo>
                  <a:lnTo>
                    <a:pt x="100330" y="955039"/>
                  </a:lnTo>
                  <a:lnTo>
                    <a:pt x="47625" y="919480"/>
                  </a:lnTo>
                  <a:lnTo>
                    <a:pt x="12700" y="867410"/>
                  </a:lnTo>
                  <a:lnTo>
                    <a:pt x="0" y="803275"/>
                  </a:lnTo>
                  <a:lnTo>
                    <a:pt x="0" y="164464"/>
                  </a:lnTo>
                  <a:lnTo>
                    <a:pt x="12700" y="100330"/>
                  </a:lnTo>
                  <a:lnTo>
                    <a:pt x="47625" y="48260"/>
                  </a:lnTo>
                  <a:lnTo>
                    <a:pt x="100330" y="12700"/>
                  </a:lnTo>
                  <a:lnTo>
                    <a:pt x="163830" y="0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95445" y="5887719"/>
              <a:ext cx="553720" cy="66802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190365" y="5882639"/>
              <a:ext cx="563245" cy="676910"/>
            </a:xfrm>
            <a:custGeom>
              <a:avLst/>
              <a:gdLst/>
              <a:ahLst/>
              <a:cxnLst/>
              <a:rect l="l" t="t" r="r" b="b"/>
              <a:pathLst>
                <a:path w="563245" h="676909">
                  <a:moveTo>
                    <a:pt x="96520" y="0"/>
                  </a:moveTo>
                  <a:lnTo>
                    <a:pt x="466089" y="0"/>
                  </a:lnTo>
                  <a:lnTo>
                    <a:pt x="485139" y="1905"/>
                  </a:lnTo>
                  <a:lnTo>
                    <a:pt x="534670" y="28575"/>
                  </a:lnTo>
                  <a:lnTo>
                    <a:pt x="560705" y="77470"/>
                  </a:lnTo>
                  <a:lnTo>
                    <a:pt x="563245" y="96520"/>
                  </a:lnTo>
                  <a:lnTo>
                    <a:pt x="563245" y="580390"/>
                  </a:lnTo>
                  <a:lnTo>
                    <a:pt x="555625" y="617855"/>
                  </a:lnTo>
                  <a:lnTo>
                    <a:pt x="520064" y="660400"/>
                  </a:lnTo>
                  <a:lnTo>
                    <a:pt x="466089" y="676910"/>
                  </a:lnTo>
                  <a:lnTo>
                    <a:pt x="96520" y="676910"/>
                  </a:lnTo>
                  <a:lnTo>
                    <a:pt x="42545" y="660400"/>
                  </a:lnTo>
                  <a:lnTo>
                    <a:pt x="6985" y="617855"/>
                  </a:lnTo>
                  <a:lnTo>
                    <a:pt x="0" y="580390"/>
                  </a:lnTo>
                  <a:lnTo>
                    <a:pt x="0" y="96520"/>
                  </a:lnTo>
                  <a:lnTo>
                    <a:pt x="16510" y="42545"/>
                  </a:lnTo>
                  <a:lnTo>
                    <a:pt x="59689" y="6985"/>
                  </a:lnTo>
                  <a:lnTo>
                    <a:pt x="96520" y="0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85995" y="5885179"/>
              <a:ext cx="1062354" cy="67246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780915" y="5880099"/>
              <a:ext cx="1071880" cy="681355"/>
            </a:xfrm>
            <a:custGeom>
              <a:avLst/>
              <a:gdLst/>
              <a:ahLst/>
              <a:cxnLst/>
              <a:rect l="l" t="t" r="r" b="b"/>
              <a:pathLst>
                <a:path w="1071879" h="681354">
                  <a:moveTo>
                    <a:pt x="116839" y="0"/>
                  </a:moveTo>
                  <a:lnTo>
                    <a:pt x="955039" y="0"/>
                  </a:lnTo>
                  <a:lnTo>
                    <a:pt x="978535" y="1905"/>
                  </a:lnTo>
                  <a:lnTo>
                    <a:pt x="1019810" y="19684"/>
                  </a:lnTo>
                  <a:lnTo>
                    <a:pt x="1052195" y="51434"/>
                  </a:lnTo>
                  <a:lnTo>
                    <a:pt x="1069339" y="93344"/>
                  </a:lnTo>
                  <a:lnTo>
                    <a:pt x="1071880" y="116840"/>
                  </a:lnTo>
                  <a:lnTo>
                    <a:pt x="1071880" y="565150"/>
                  </a:lnTo>
                  <a:lnTo>
                    <a:pt x="1062989" y="610235"/>
                  </a:lnTo>
                  <a:lnTo>
                    <a:pt x="1037589" y="647065"/>
                  </a:lnTo>
                  <a:lnTo>
                    <a:pt x="1000125" y="672465"/>
                  </a:lnTo>
                  <a:lnTo>
                    <a:pt x="955039" y="681355"/>
                  </a:lnTo>
                  <a:lnTo>
                    <a:pt x="116839" y="681355"/>
                  </a:lnTo>
                  <a:lnTo>
                    <a:pt x="71120" y="672465"/>
                  </a:lnTo>
                  <a:lnTo>
                    <a:pt x="34289" y="647065"/>
                  </a:lnTo>
                  <a:lnTo>
                    <a:pt x="8889" y="610235"/>
                  </a:lnTo>
                  <a:lnTo>
                    <a:pt x="0" y="565150"/>
                  </a:lnTo>
                  <a:lnTo>
                    <a:pt x="0" y="116840"/>
                  </a:lnTo>
                  <a:lnTo>
                    <a:pt x="8889" y="71119"/>
                  </a:lnTo>
                  <a:lnTo>
                    <a:pt x="34289" y="34290"/>
                  </a:lnTo>
                  <a:lnTo>
                    <a:pt x="71120" y="8890"/>
                  </a:lnTo>
                  <a:lnTo>
                    <a:pt x="116839" y="0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0" name="object 4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34965" y="2492375"/>
            <a:ext cx="331292" cy="333375"/>
          </a:xfrm>
          <a:prstGeom prst="rect">
            <a:avLst/>
          </a:prstGeom>
        </p:spPr>
      </p:pic>
      <p:pic>
        <p:nvPicPr>
          <p:cNvPr id="42" name="object 4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401304" y="6093802"/>
            <a:ext cx="970674" cy="28800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928176" y="206376"/>
            <a:ext cx="659371" cy="27051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790432" y="1291768"/>
            <a:ext cx="400050" cy="480212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97325" y="2490470"/>
            <a:ext cx="811390" cy="34607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954270" y="2490508"/>
            <a:ext cx="351789" cy="342353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0" y="365125"/>
            <a:ext cx="172720" cy="3128645"/>
          </a:xfrm>
          <a:custGeom>
            <a:avLst/>
            <a:gdLst/>
            <a:ahLst/>
            <a:cxnLst/>
            <a:rect l="l" t="t" r="r" b="b"/>
            <a:pathLst>
              <a:path w="172720" h="3128645">
                <a:moveTo>
                  <a:pt x="0" y="3117215"/>
                </a:moveTo>
                <a:lnTo>
                  <a:pt x="0" y="3128645"/>
                </a:lnTo>
                <a:lnTo>
                  <a:pt x="16510" y="3128645"/>
                </a:lnTo>
                <a:lnTo>
                  <a:pt x="0" y="3117215"/>
                </a:lnTo>
                <a:close/>
              </a:path>
              <a:path w="172720" h="3128645">
                <a:moveTo>
                  <a:pt x="0" y="2966085"/>
                </a:moveTo>
                <a:lnTo>
                  <a:pt x="0" y="3010535"/>
                </a:lnTo>
                <a:lnTo>
                  <a:pt x="172720" y="3123565"/>
                </a:lnTo>
                <a:lnTo>
                  <a:pt x="172720" y="3079115"/>
                </a:lnTo>
                <a:lnTo>
                  <a:pt x="0" y="2966085"/>
                </a:lnTo>
                <a:close/>
              </a:path>
              <a:path w="172720" h="3128645">
                <a:moveTo>
                  <a:pt x="0" y="2816860"/>
                </a:moveTo>
                <a:lnTo>
                  <a:pt x="0" y="2861310"/>
                </a:lnTo>
                <a:lnTo>
                  <a:pt x="172720" y="2973704"/>
                </a:lnTo>
                <a:lnTo>
                  <a:pt x="172720" y="2929254"/>
                </a:lnTo>
                <a:lnTo>
                  <a:pt x="0" y="2816860"/>
                </a:lnTo>
                <a:close/>
              </a:path>
              <a:path w="172720" h="3128645">
                <a:moveTo>
                  <a:pt x="0" y="2665729"/>
                </a:moveTo>
                <a:lnTo>
                  <a:pt x="0" y="2710815"/>
                </a:lnTo>
                <a:lnTo>
                  <a:pt x="172720" y="2823210"/>
                </a:lnTo>
                <a:lnTo>
                  <a:pt x="172720" y="2778760"/>
                </a:lnTo>
                <a:lnTo>
                  <a:pt x="0" y="2665729"/>
                </a:lnTo>
                <a:close/>
              </a:path>
              <a:path w="172720" h="3128645">
                <a:moveTo>
                  <a:pt x="0" y="2516504"/>
                </a:moveTo>
                <a:lnTo>
                  <a:pt x="0" y="2560954"/>
                </a:lnTo>
                <a:lnTo>
                  <a:pt x="172720" y="2673350"/>
                </a:lnTo>
                <a:lnTo>
                  <a:pt x="172720" y="2628900"/>
                </a:lnTo>
                <a:lnTo>
                  <a:pt x="0" y="2516504"/>
                </a:lnTo>
                <a:close/>
              </a:path>
              <a:path w="172720" h="3128645">
                <a:moveTo>
                  <a:pt x="0" y="2366010"/>
                </a:moveTo>
                <a:lnTo>
                  <a:pt x="0" y="2411095"/>
                </a:lnTo>
                <a:lnTo>
                  <a:pt x="172720" y="2524125"/>
                </a:lnTo>
                <a:lnTo>
                  <a:pt x="172720" y="2478404"/>
                </a:lnTo>
                <a:lnTo>
                  <a:pt x="0" y="2366010"/>
                </a:lnTo>
                <a:close/>
              </a:path>
              <a:path w="172720" h="3128645">
                <a:moveTo>
                  <a:pt x="0" y="2215515"/>
                </a:moveTo>
                <a:lnTo>
                  <a:pt x="0" y="2259965"/>
                </a:lnTo>
                <a:lnTo>
                  <a:pt x="172720" y="2372995"/>
                </a:lnTo>
                <a:lnTo>
                  <a:pt x="172720" y="2328545"/>
                </a:lnTo>
                <a:lnTo>
                  <a:pt x="0" y="2215515"/>
                </a:lnTo>
                <a:close/>
              </a:path>
              <a:path w="172720" h="3128645">
                <a:moveTo>
                  <a:pt x="0" y="2066289"/>
                </a:moveTo>
                <a:lnTo>
                  <a:pt x="0" y="2110740"/>
                </a:lnTo>
                <a:lnTo>
                  <a:pt x="172720" y="2223135"/>
                </a:lnTo>
                <a:lnTo>
                  <a:pt x="172720" y="2178685"/>
                </a:lnTo>
                <a:lnTo>
                  <a:pt x="0" y="2066289"/>
                </a:lnTo>
                <a:close/>
              </a:path>
              <a:path w="172720" h="3128645">
                <a:moveTo>
                  <a:pt x="0" y="1915160"/>
                </a:moveTo>
                <a:lnTo>
                  <a:pt x="0" y="1959610"/>
                </a:lnTo>
                <a:lnTo>
                  <a:pt x="172720" y="2072639"/>
                </a:lnTo>
                <a:lnTo>
                  <a:pt x="172720" y="2028189"/>
                </a:lnTo>
                <a:lnTo>
                  <a:pt x="0" y="1915160"/>
                </a:lnTo>
                <a:close/>
              </a:path>
              <a:path w="172720" h="3128645">
                <a:moveTo>
                  <a:pt x="0" y="1765935"/>
                </a:moveTo>
                <a:lnTo>
                  <a:pt x="0" y="1810385"/>
                </a:lnTo>
                <a:lnTo>
                  <a:pt x="172720" y="1922779"/>
                </a:lnTo>
                <a:lnTo>
                  <a:pt x="172720" y="1878329"/>
                </a:lnTo>
                <a:lnTo>
                  <a:pt x="0" y="1765935"/>
                </a:lnTo>
                <a:close/>
              </a:path>
              <a:path w="172720" h="3128645">
                <a:moveTo>
                  <a:pt x="0" y="1615439"/>
                </a:moveTo>
                <a:lnTo>
                  <a:pt x="0" y="1659889"/>
                </a:lnTo>
                <a:lnTo>
                  <a:pt x="172720" y="1772285"/>
                </a:lnTo>
                <a:lnTo>
                  <a:pt x="172720" y="1727835"/>
                </a:lnTo>
                <a:lnTo>
                  <a:pt x="0" y="1615439"/>
                </a:lnTo>
                <a:close/>
              </a:path>
              <a:path w="172720" h="3128645">
                <a:moveTo>
                  <a:pt x="0" y="1464945"/>
                </a:moveTo>
                <a:lnTo>
                  <a:pt x="0" y="1509395"/>
                </a:lnTo>
                <a:lnTo>
                  <a:pt x="172720" y="1622425"/>
                </a:lnTo>
                <a:lnTo>
                  <a:pt x="172720" y="1577975"/>
                </a:lnTo>
                <a:lnTo>
                  <a:pt x="0" y="1464945"/>
                </a:lnTo>
                <a:close/>
              </a:path>
              <a:path w="172720" h="3128645">
                <a:moveTo>
                  <a:pt x="0" y="1315720"/>
                </a:moveTo>
                <a:lnTo>
                  <a:pt x="0" y="1360170"/>
                </a:lnTo>
                <a:lnTo>
                  <a:pt x="172720" y="1472564"/>
                </a:lnTo>
                <a:lnTo>
                  <a:pt x="172720" y="1428114"/>
                </a:lnTo>
                <a:lnTo>
                  <a:pt x="0" y="1315720"/>
                </a:lnTo>
                <a:close/>
              </a:path>
              <a:path w="172720" h="3128645">
                <a:moveTo>
                  <a:pt x="0" y="1164589"/>
                </a:moveTo>
                <a:lnTo>
                  <a:pt x="0" y="1209039"/>
                </a:lnTo>
                <a:lnTo>
                  <a:pt x="172720" y="1322070"/>
                </a:lnTo>
                <a:lnTo>
                  <a:pt x="172720" y="1277620"/>
                </a:lnTo>
                <a:lnTo>
                  <a:pt x="0" y="1164589"/>
                </a:lnTo>
                <a:close/>
              </a:path>
              <a:path w="172720" h="3128645">
                <a:moveTo>
                  <a:pt x="0" y="1015364"/>
                </a:moveTo>
                <a:lnTo>
                  <a:pt x="0" y="1059814"/>
                </a:lnTo>
                <a:lnTo>
                  <a:pt x="172720" y="1172210"/>
                </a:lnTo>
                <a:lnTo>
                  <a:pt x="172720" y="1127760"/>
                </a:lnTo>
                <a:lnTo>
                  <a:pt x="0" y="1015364"/>
                </a:lnTo>
                <a:close/>
              </a:path>
              <a:path w="172720" h="3128645">
                <a:moveTo>
                  <a:pt x="0" y="864235"/>
                </a:moveTo>
                <a:lnTo>
                  <a:pt x="0" y="909320"/>
                </a:lnTo>
                <a:lnTo>
                  <a:pt x="172720" y="1021714"/>
                </a:lnTo>
                <a:lnTo>
                  <a:pt x="172720" y="976629"/>
                </a:lnTo>
                <a:lnTo>
                  <a:pt x="0" y="864235"/>
                </a:lnTo>
                <a:close/>
              </a:path>
              <a:path w="172720" h="3128645">
                <a:moveTo>
                  <a:pt x="0" y="714375"/>
                </a:moveTo>
                <a:lnTo>
                  <a:pt x="0" y="758825"/>
                </a:lnTo>
                <a:lnTo>
                  <a:pt x="172720" y="871854"/>
                </a:lnTo>
                <a:lnTo>
                  <a:pt x="172720" y="827404"/>
                </a:lnTo>
                <a:lnTo>
                  <a:pt x="0" y="714375"/>
                </a:lnTo>
                <a:close/>
              </a:path>
              <a:path w="172720" h="3128645">
                <a:moveTo>
                  <a:pt x="0" y="563879"/>
                </a:moveTo>
                <a:lnTo>
                  <a:pt x="0" y="608964"/>
                </a:lnTo>
                <a:lnTo>
                  <a:pt x="172720" y="721360"/>
                </a:lnTo>
                <a:lnTo>
                  <a:pt x="172720" y="676275"/>
                </a:lnTo>
                <a:lnTo>
                  <a:pt x="0" y="563879"/>
                </a:lnTo>
                <a:close/>
              </a:path>
              <a:path w="172720" h="3128645">
                <a:moveTo>
                  <a:pt x="0" y="414020"/>
                </a:moveTo>
                <a:lnTo>
                  <a:pt x="0" y="458470"/>
                </a:lnTo>
                <a:lnTo>
                  <a:pt x="172720" y="571500"/>
                </a:lnTo>
                <a:lnTo>
                  <a:pt x="172720" y="527050"/>
                </a:lnTo>
                <a:lnTo>
                  <a:pt x="0" y="414020"/>
                </a:lnTo>
                <a:close/>
              </a:path>
              <a:path w="172720" h="3128645">
                <a:moveTo>
                  <a:pt x="0" y="264160"/>
                </a:moveTo>
                <a:lnTo>
                  <a:pt x="0" y="309245"/>
                </a:lnTo>
                <a:lnTo>
                  <a:pt x="172720" y="421639"/>
                </a:lnTo>
                <a:lnTo>
                  <a:pt x="172720" y="375920"/>
                </a:lnTo>
                <a:lnTo>
                  <a:pt x="0" y="264160"/>
                </a:lnTo>
                <a:close/>
              </a:path>
              <a:path w="172720" h="3128645">
                <a:moveTo>
                  <a:pt x="0" y="114300"/>
                </a:moveTo>
                <a:lnTo>
                  <a:pt x="0" y="158114"/>
                </a:lnTo>
                <a:lnTo>
                  <a:pt x="172720" y="271145"/>
                </a:lnTo>
                <a:lnTo>
                  <a:pt x="172720" y="226695"/>
                </a:lnTo>
                <a:lnTo>
                  <a:pt x="0" y="114300"/>
                </a:lnTo>
                <a:close/>
              </a:path>
              <a:path w="172720" h="3128645">
                <a:moveTo>
                  <a:pt x="53975" y="0"/>
                </a:moveTo>
                <a:lnTo>
                  <a:pt x="0" y="0"/>
                </a:lnTo>
                <a:lnTo>
                  <a:pt x="0" y="9525"/>
                </a:lnTo>
                <a:lnTo>
                  <a:pt x="172720" y="121285"/>
                </a:lnTo>
                <a:lnTo>
                  <a:pt x="172720" y="76835"/>
                </a:lnTo>
                <a:lnTo>
                  <a:pt x="53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Zone de texte 2"/>
          <p:cNvSpPr txBox="1"/>
          <p:nvPr/>
        </p:nvSpPr>
        <p:spPr>
          <a:xfrm>
            <a:off x="4396600" y="1849395"/>
            <a:ext cx="824230" cy="26631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hangingPunct="0">
              <a:spcAft>
                <a:spcPts val="0"/>
              </a:spcAft>
            </a:pPr>
            <a:r>
              <a:rPr lang="fr-FR" sz="800" dirty="0" smtClean="0">
                <a:effectLst/>
                <a:latin typeface="Arial"/>
                <a:ea typeface="Times New Roman"/>
              </a:rPr>
              <a:t>RNCP35830</a:t>
            </a:r>
            <a:endParaRPr lang="fr-FR" sz="1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7" name="Picture 3" descr="T:\SEO Aout 2024 – Aout 2025\T01 ADMINISTRATION FONCTIONNEMENT INTERNE\T01N30\T01N30-02\Logo-qualiopi-avec-action-de-formation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290" y="5932776"/>
            <a:ext cx="684218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Zone de texte 2"/>
          <p:cNvSpPr txBox="1"/>
          <p:nvPr/>
        </p:nvSpPr>
        <p:spPr>
          <a:xfrm>
            <a:off x="8670759" y="6400852"/>
            <a:ext cx="816913" cy="2068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hangingPunct="0">
              <a:spcAft>
                <a:spcPts val="0"/>
              </a:spcAft>
            </a:pPr>
            <a:r>
              <a:rPr lang="fr-FR" sz="400" dirty="0" smtClean="0">
                <a:solidFill>
                  <a:schemeClr val="tx2"/>
                </a:solidFill>
                <a:effectLst/>
                <a:ea typeface="Times New Roman"/>
              </a:rPr>
              <a:t>Par ICPF</a:t>
            </a:r>
          </a:p>
          <a:p>
            <a:pPr hangingPunct="0">
              <a:spcAft>
                <a:spcPts val="0"/>
              </a:spcAft>
            </a:pPr>
            <a:r>
              <a:rPr lang="fr-FR" sz="400" dirty="0" smtClean="0">
                <a:solidFill>
                  <a:schemeClr val="tx2"/>
                </a:solidFill>
                <a:ea typeface="Times New Roman"/>
              </a:rPr>
              <a:t>Pour la période 2021-2024</a:t>
            </a:r>
            <a:endParaRPr lang="fr-FR" sz="400" dirty="0">
              <a:solidFill>
                <a:schemeClr val="tx2"/>
              </a:solidFill>
              <a:effectLst/>
              <a:ea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085" y="5541008"/>
            <a:ext cx="730885" cy="126746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6685" y="5514975"/>
            <a:ext cx="2117090" cy="1200785"/>
            <a:chOff x="146685" y="5514975"/>
            <a:chExt cx="2117090" cy="12007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290" y="5775959"/>
              <a:ext cx="990599" cy="7924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6685" y="5514975"/>
              <a:ext cx="2117090" cy="1200785"/>
            </a:xfrm>
            <a:custGeom>
              <a:avLst/>
              <a:gdLst/>
              <a:ahLst/>
              <a:cxnLst/>
              <a:rect l="l" t="t" r="r" b="b"/>
              <a:pathLst>
                <a:path w="2117090" h="1200784">
                  <a:moveTo>
                    <a:pt x="2117090" y="0"/>
                  </a:moveTo>
                  <a:lnTo>
                    <a:pt x="0" y="0"/>
                  </a:lnTo>
                  <a:lnTo>
                    <a:pt x="0" y="1200785"/>
                  </a:lnTo>
                  <a:lnTo>
                    <a:pt x="2117090" y="1200785"/>
                  </a:lnTo>
                  <a:lnTo>
                    <a:pt x="2117090" y="0"/>
                  </a:lnTo>
                  <a:close/>
                </a:path>
              </a:pathLst>
            </a:custGeom>
            <a:solidFill>
              <a:srgbClr val="FB7B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7340" y="107695"/>
            <a:ext cx="2850515" cy="56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70"/>
              </a:lnSpc>
              <a:spcBef>
                <a:spcPts val="100"/>
              </a:spcBef>
            </a:pP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Prére</a:t>
            </a:r>
            <a:r>
              <a:rPr sz="900" b="1" i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900" b="1" i="1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ts val="1070"/>
              </a:lnSpc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dirty="0">
                <a:latin typeface="Calibri"/>
                <a:cs typeface="Calibri"/>
              </a:rPr>
              <a:t>La</a:t>
            </a:r>
            <a:r>
              <a:rPr sz="900" spc="2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formation</a:t>
            </a:r>
            <a:r>
              <a:rPr sz="900" spc="2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aide-soignant</a:t>
            </a:r>
            <a:r>
              <a:rPr sz="900" spc="254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est</a:t>
            </a:r>
            <a:r>
              <a:rPr sz="900" spc="254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ouverte</a:t>
            </a:r>
            <a:r>
              <a:rPr sz="900" spc="2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aux</a:t>
            </a:r>
            <a:r>
              <a:rPr sz="900" spc="2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candidats</a:t>
            </a:r>
            <a:endParaRPr sz="900">
              <a:latin typeface="Calibri"/>
              <a:cs typeface="Calibri"/>
            </a:endParaRPr>
          </a:p>
          <a:p>
            <a:pPr marL="184785" marR="8890">
              <a:lnSpc>
                <a:spcPts val="1070"/>
              </a:lnSpc>
              <a:spcBef>
                <a:spcPts val="40"/>
              </a:spcBef>
            </a:pPr>
            <a:r>
              <a:rPr sz="900" spc="-5" dirty="0">
                <a:latin typeface="Calibri"/>
                <a:cs typeface="Calibri"/>
              </a:rPr>
              <a:t>âgés</a:t>
            </a:r>
            <a:r>
              <a:rPr sz="900" spc="1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17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17</a:t>
            </a:r>
            <a:r>
              <a:rPr sz="900" spc="1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ans</a:t>
            </a:r>
            <a:r>
              <a:rPr sz="900" spc="170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au</a:t>
            </a:r>
            <a:r>
              <a:rPr sz="900" spc="17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moins</a:t>
            </a:r>
            <a:r>
              <a:rPr sz="900" spc="1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au</a:t>
            </a:r>
            <a:r>
              <a:rPr sz="900" spc="175" dirty="0">
                <a:latin typeface="Calibri"/>
                <a:cs typeface="Calibri"/>
              </a:rPr>
              <a:t> </a:t>
            </a:r>
            <a:r>
              <a:rPr sz="900" spc="5" dirty="0">
                <a:latin typeface="Calibri"/>
                <a:cs typeface="Calibri"/>
              </a:rPr>
              <a:t>31</a:t>
            </a:r>
            <a:r>
              <a:rPr sz="900" spc="1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décembre</a:t>
            </a:r>
            <a:r>
              <a:rPr sz="900" spc="1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1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l’année </a:t>
            </a:r>
            <a:r>
              <a:rPr sz="900" spc="-1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d’entrée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en</a:t>
            </a:r>
            <a:r>
              <a:rPr sz="900" spc="-5" dirty="0">
                <a:latin typeface="Calibri"/>
                <a:cs typeface="Calibri"/>
              </a:rPr>
              <a:t> formation.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790702"/>
            <a:ext cx="2849245" cy="4356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05"/>
              </a:spcBef>
            </a:pPr>
            <a:r>
              <a:rPr sz="900" dirty="0">
                <a:latin typeface="Calibri"/>
                <a:cs typeface="Calibri"/>
              </a:rPr>
              <a:t>La </a:t>
            </a:r>
            <a:r>
              <a:rPr sz="900" spc="-5" dirty="0">
                <a:latin typeface="Calibri"/>
                <a:cs typeface="Calibri"/>
              </a:rPr>
              <a:t>formation conduisant </a:t>
            </a:r>
            <a:r>
              <a:rPr sz="900" dirty="0">
                <a:latin typeface="Calibri"/>
                <a:cs typeface="Calibri"/>
              </a:rPr>
              <a:t>au diplôme </a:t>
            </a:r>
            <a:r>
              <a:rPr sz="900" spc="-5" dirty="0">
                <a:latin typeface="Calibri"/>
                <a:cs typeface="Calibri"/>
              </a:rPr>
              <a:t>d’État d’aide-soignant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est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accessible</a:t>
            </a:r>
            <a:r>
              <a:rPr sz="900" dirty="0">
                <a:latin typeface="Calibri"/>
                <a:cs typeface="Calibri"/>
              </a:rPr>
              <a:t> sans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condition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diplôme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par</a:t>
            </a:r>
            <a:r>
              <a:rPr sz="900" dirty="0">
                <a:latin typeface="Calibri"/>
                <a:cs typeface="Calibri"/>
              </a:rPr>
              <a:t> les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voies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suivantes</a:t>
            </a:r>
            <a:r>
              <a:rPr sz="900" dirty="0">
                <a:latin typeface="Calibri"/>
                <a:cs typeface="Calibri"/>
              </a:rPr>
              <a:t> 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2989" y="1479550"/>
            <a:ext cx="788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des</a:t>
            </a:r>
            <a:r>
              <a:rPr sz="900" spc="509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acquis</a:t>
            </a:r>
            <a:r>
              <a:rPr sz="900" spc="5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340" y="1205229"/>
            <a:ext cx="19634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dirty="0">
                <a:latin typeface="Calibri"/>
                <a:cs typeface="Calibri"/>
              </a:rPr>
              <a:t>La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formation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initiale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spc="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</a:t>
            </a:r>
            <a:r>
              <a:rPr sz="900" spc="5" dirty="0">
                <a:latin typeface="Calibri"/>
                <a:cs typeface="Calibri"/>
              </a:rPr>
              <a:t>o</a:t>
            </a:r>
            <a:r>
              <a:rPr sz="900" dirty="0">
                <a:latin typeface="Calibri"/>
                <a:cs typeface="Calibri"/>
              </a:rPr>
              <a:t>rmat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on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dirty="0">
                <a:latin typeface="Calibri"/>
                <a:cs typeface="Calibri"/>
              </a:rPr>
              <a:t>ro</a:t>
            </a:r>
            <a:r>
              <a:rPr sz="900" spc="-5" dirty="0">
                <a:latin typeface="Calibri"/>
                <a:cs typeface="Calibri"/>
              </a:rPr>
              <a:t>fe</a:t>
            </a:r>
            <a:r>
              <a:rPr sz="900" spc="-10" dirty="0">
                <a:latin typeface="Calibri"/>
                <a:cs typeface="Calibri"/>
              </a:rPr>
              <a:t>s</a:t>
            </a:r>
            <a:r>
              <a:rPr sz="900" spc="-5" dirty="0">
                <a:latin typeface="Calibri"/>
                <a:cs typeface="Calibri"/>
              </a:rPr>
              <a:t>si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spc="5" dirty="0">
                <a:latin typeface="Calibri"/>
                <a:cs typeface="Calibri"/>
              </a:rPr>
              <a:t>n</a:t>
            </a:r>
            <a:r>
              <a:rPr sz="900" spc="-5" dirty="0">
                <a:latin typeface="Calibri"/>
                <a:cs typeface="Calibri"/>
              </a:rPr>
              <a:t>ell</a:t>
            </a:r>
            <a:r>
              <a:rPr sz="900" dirty="0">
                <a:latin typeface="Calibri"/>
                <a:cs typeface="Calibri"/>
              </a:rPr>
              <a:t>e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</a:t>
            </a:r>
            <a:r>
              <a:rPr sz="900" spc="-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5" dirty="0">
                <a:latin typeface="Calibri"/>
                <a:cs typeface="Calibri"/>
              </a:rPr>
              <a:t>inu</a:t>
            </a:r>
            <a:r>
              <a:rPr sz="900" dirty="0"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  <a:p>
            <a:pPr marL="184785" marR="14604" indent="-172720">
              <a:lnSpc>
                <a:spcPct val="100000"/>
              </a:lnSpc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dirty="0">
                <a:latin typeface="Calibri"/>
                <a:cs typeface="Calibri"/>
              </a:rPr>
              <a:t>La</a:t>
            </a:r>
            <a:r>
              <a:rPr sz="900" spc="1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validation,</a:t>
            </a:r>
            <a:r>
              <a:rPr sz="900" spc="15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partielle</a:t>
            </a:r>
            <a:r>
              <a:rPr sz="900" spc="1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ou</a:t>
            </a:r>
            <a:r>
              <a:rPr sz="900" spc="1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totale,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l’expérience.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1889505"/>
            <a:ext cx="2850515" cy="70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075"/>
              </a:lnSpc>
              <a:spcBef>
                <a:spcPts val="100"/>
              </a:spcBef>
            </a:pP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Sélection</a:t>
            </a:r>
            <a:r>
              <a:rPr sz="900" b="1" i="1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12700" marR="5080" algn="just">
              <a:lnSpc>
                <a:spcPct val="99300"/>
              </a:lnSpc>
            </a:pPr>
            <a:r>
              <a:rPr sz="900" dirty="0">
                <a:latin typeface="Calibri"/>
                <a:cs typeface="Calibri"/>
              </a:rPr>
              <a:t>La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sélection</a:t>
            </a:r>
            <a:r>
              <a:rPr sz="900" dirty="0">
                <a:latin typeface="Calibri"/>
                <a:cs typeface="Calibri"/>
              </a:rPr>
              <a:t> des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candidats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est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effectuée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par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un</a:t>
            </a:r>
            <a:r>
              <a:rPr sz="900" dirty="0">
                <a:latin typeface="Calibri"/>
                <a:cs typeface="Calibri"/>
              </a:rPr>
              <a:t> jury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sélection </a:t>
            </a:r>
            <a:r>
              <a:rPr sz="900" dirty="0">
                <a:latin typeface="Calibri"/>
                <a:cs typeface="Calibri"/>
              </a:rPr>
              <a:t>sur </a:t>
            </a:r>
            <a:r>
              <a:rPr sz="900" spc="-5" dirty="0">
                <a:latin typeface="Calibri"/>
                <a:cs typeface="Calibri"/>
              </a:rPr>
              <a:t>la base</a:t>
            </a:r>
            <a:r>
              <a:rPr sz="900" spc="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d’un dossier et d’un</a:t>
            </a:r>
            <a:r>
              <a:rPr sz="900" spc="19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entretien destinés </a:t>
            </a:r>
            <a:r>
              <a:rPr sz="900" dirty="0">
                <a:latin typeface="Calibri"/>
                <a:cs typeface="Calibri"/>
              </a:rPr>
              <a:t> à </a:t>
            </a:r>
            <a:r>
              <a:rPr sz="900" spc="-5" dirty="0">
                <a:latin typeface="Calibri"/>
                <a:cs typeface="Calibri"/>
              </a:rPr>
              <a:t>apprécier </a:t>
            </a:r>
            <a:r>
              <a:rPr sz="900" dirty="0">
                <a:latin typeface="Calibri"/>
                <a:cs typeface="Calibri"/>
              </a:rPr>
              <a:t>les </a:t>
            </a:r>
            <a:r>
              <a:rPr sz="900" spc="-5" dirty="0">
                <a:latin typeface="Calibri"/>
                <a:cs typeface="Calibri"/>
              </a:rPr>
              <a:t>connaissances, </a:t>
            </a:r>
            <a:r>
              <a:rPr sz="900" dirty="0">
                <a:latin typeface="Calibri"/>
                <a:cs typeface="Calibri"/>
              </a:rPr>
              <a:t>les </a:t>
            </a:r>
            <a:r>
              <a:rPr sz="900" spc="-5" dirty="0">
                <a:latin typeface="Calibri"/>
                <a:cs typeface="Calibri"/>
              </a:rPr>
              <a:t>aptitudes et la </a:t>
            </a:r>
            <a:r>
              <a:rPr sz="900" dirty="0">
                <a:latin typeface="Calibri"/>
                <a:cs typeface="Calibri"/>
              </a:rPr>
              <a:t>motivation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du candidat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à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suivre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l’une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des</a:t>
            </a:r>
            <a:r>
              <a:rPr sz="900" spc="-5" dirty="0">
                <a:latin typeface="Calibri"/>
                <a:cs typeface="Calibri"/>
              </a:rPr>
              <a:t> formations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visées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ci-dessus.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40" y="2712846"/>
            <a:ext cx="2838450" cy="57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Tarifs</a:t>
            </a:r>
            <a:r>
              <a:rPr sz="900" b="1" i="1" spc="-30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184785" indent="-172720">
              <a:lnSpc>
                <a:spcPts val="1070"/>
              </a:lnSpc>
              <a:spcBef>
                <a:spcPts val="10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latin typeface="Calibri"/>
                <a:cs typeface="Calibri"/>
              </a:rPr>
              <a:t>6200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€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par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année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formation</a:t>
            </a:r>
            <a:endParaRPr sz="900">
              <a:latin typeface="Calibri"/>
              <a:cs typeface="Calibri"/>
            </a:endParaRPr>
          </a:p>
          <a:p>
            <a:pPr marL="184785" marR="5080" indent="-172720">
              <a:lnSpc>
                <a:spcPts val="1070"/>
              </a:lnSpc>
              <a:spcBef>
                <a:spcPts val="35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latin typeface="Calibri"/>
                <a:cs typeface="Calibri"/>
              </a:rPr>
              <a:t>Frais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d’inscription</a:t>
            </a:r>
            <a:r>
              <a:rPr sz="900" dirty="0">
                <a:latin typeface="Calibri"/>
                <a:cs typeface="Calibri"/>
              </a:rPr>
              <a:t> :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aucun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frais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afférent</a:t>
            </a:r>
            <a:r>
              <a:rPr sz="900" dirty="0">
                <a:latin typeface="Calibri"/>
                <a:cs typeface="Calibri"/>
              </a:rPr>
              <a:t> à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la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sélection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n’est facturé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aux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candidats.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340" y="3398646"/>
            <a:ext cx="3409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900" b="1" i="1" spc="-5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340" y="3534536"/>
            <a:ext cx="2850515" cy="112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 algn="just">
              <a:lnSpc>
                <a:spcPct val="993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sz="900" dirty="0">
                <a:latin typeface="Calibri"/>
                <a:cs typeface="Calibri"/>
              </a:rPr>
              <a:t>La </a:t>
            </a:r>
            <a:r>
              <a:rPr sz="900" spc="-5" dirty="0">
                <a:latin typeface="Calibri"/>
                <a:cs typeface="Calibri"/>
              </a:rPr>
              <a:t>Région Grand Est finance le coût de la formation si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l’apprenant </a:t>
            </a:r>
            <a:r>
              <a:rPr sz="900" dirty="0">
                <a:latin typeface="Calibri"/>
                <a:cs typeface="Calibri"/>
              </a:rPr>
              <a:t>est </a:t>
            </a:r>
            <a:r>
              <a:rPr sz="900" spc="-5" dirty="0">
                <a:latin typeface="Calibri"/>
                <a:cs typeface="Calibri"/>
              </a:rPr>
              <a:t>en continuité d’études </a:t>
            </a:r>
            <a:r>
              <a:rPr sz="900" dirty="0">
                <a:latin typeface="Calibri"/>
                <a:cs typeface="Calibri"/>
              </a:rPr>
              <a:t>ou </a:t>
            </a:r>
            <a:r>
              <a:rPr sz="900" spc="-5" dirty="0">
                <a:latin typeface="Calibri"/>
                <a:cs typeface="Calibri"/>
              </a:rPr>
              <a:t>inscrit </a:t>
            </a:r>
            <a:r>
              <a:rPr sz="900" dirty="0">
                <a:latin typeface="Calibri"/>
                <a:cs typeface="Calibri"/>
              </a:rPr>
              <a:t>à Pôle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Emploi.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S’il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est</a:t>
            </a:r>
            <a:r>
              <a:rPr sz="900" dirty="0">
                <a:latin typeface="Calibri"/>
                <a:cs typeface="Calibri"/>
              </a:rPr>
              <a:t> chez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un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employeur,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il</a:t>
            </a:r>
            <a:r>
              <a:rPr sz="900" spc="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peut</a:t>
            </a:r>
            <a:r>
              <a:rPr sz="900" spc="1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avoir</a:t>
            </a:r>
            <a:r>
              <a:rPr sz="900" spc="20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une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prise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charge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par son employeur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ou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par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un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OPCO.</a:t>
            </a:r>
            <a:endParaRPr sz="900">
              <a:latin typeface="Calibri"/>
              <a:cs typeface="Calibri"/>
            </a:endParaRPr>
          </a:p>
          <a:p>
            <a:pPr marL="184785" indent="-172720" algn="just">
              <a:lnSpc>
                <a:spcPts val="1075"/>
              </a:lnSpc>
              <a:spcBef>
                <a:spcPts val="35"/>
              </a:spcBef>
              <a:buFont typeface="Arial MT"/>
              <a:buChar char="•"/>
              <a:tabLst>
                <a:tab pos="185420" algn="l"/>
              </a:tabLst>
            </a:pPr>
            <a:r>
              <a:rPr sz="900" spc="-5" dirty="0">
                <a:latin typeface="Calibri"/>
                <a:cs typeface="Calibri"/>
              </a:rPr>
              <a:t>Une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bourse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peut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être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attribuée </a:t>
            </a:r>
            <a:r>
              <a:rPr sz="900" dirty="0">
                <a:latin typeface="Calibri"/>
                <a:cs typeface="Calibri"/>
              </a:rPr>
              <a:t>par</a:t>
            </a:r>
            <a:r>
              <a:rPr sz="900" spc="-5" dirty="0">
                <a:latin typeface="Calibri"/>
                <a:cs typeface="Calibri"/>
              </a:rPr>
              <a:t> la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Région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Grand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Est</a:t>
            </a:r>
            <a:endParaRPr sz="900">
              <a:latin typeface="Calibri"/>
              <a:cs typeface="Calibri"/>
            </a:endParaRPr>
          </a:p>
          <a:p>
            <a:pPr marL="184785" marR="6985" indent="-172720" algn="just">
              <a:lnSpc>
                <a:spcPct val="994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sz="900" dirty="0">
                <a:latin typeface="Calibri"/>
                <a:cs typeface="Calibri"/>
              </a:rPr>
              <a:t>Les </a:t>
            </a:r>
            <a:r>
              <a:rPr sz="900" spc="-5" dirty="0">
                <a:latin typeface="Calibri"/>
                <a:cs typeface="Calibri"/>
              </a:rPr>
              <a:t>personnes salariées prennent </a:t>
            </a:r>
            <a:r>
              <a:rPr sz="900" dirty="0">
                <a:latin typeface="Calibri"/>
                <a:cs typeface="Calibri"/>
              </a:rPr>
              <a:t>attache auprès de </a:t>
            </a:r>
            <a:r>
              <a:rPr sz="900" spc="-5" dirty="0">
                <a:latin typeface="Calibri"/>
                <a:cs typeface="Calibri"/>
              </a:rPr>
              <a:t>leur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employeur </a:t>
            </a:r>
            <a:r>
              <a:rPr sz="900" dirty="0">
                <a:latin typeface="Calibri"/>
                <a:cs typeface="Calibri"/>
              </a:rPr>
              <a:t>; les </a:t>
            </a:r>
            <a:r>
              <a:rPr sz="900" spc="-5" dirty="0">
                <a:latin typeface="Calibri"/>
                <a:cs typeface="Calibri"/>
              </a:rPr>
              <a:t>personnes inscrites </a:t>
            </a:r>
            <a:r>
              <a:rPr sz="900" dirty="0">
                <a:latin typeface="Calibri"/>
                <a:cs typeface="Calibri"/>
              </a:rPr>
              <a:t>à Pôle </a:t>
            </a:r>
            <a:r>
              <a:rPr sz="900" spc="-5" dirty="0">
                <a:latin typeface="Calibri"/>
                <a:cs typeface="Calibri"/>
              </a:rPr>
              <a:t>Emploi auprès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leur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conseiller.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340" y="4770501"/>
            <a:ext cx="25266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Accessibilité</a:t>
            </a:r>
            <a:r>
              <a:rPr sz="900" b="1" i="1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aux</a:t>
            </a:r>
            <a:r>
              <a:rPr sz="900" b="1" i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personnes</a:t>
            </a:r>
            <a:r>
              <a:rPr sz="900" b="1" i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</a:t>
            </a:r>
            <a:r>
              <a:rPr sz="9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situation</a:t>
            </a:r>
            <a:r>
              <a:rPr sz="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900" b="1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handicap</a:t>
            </a:r>
            <a:r>
              <a:rPr sz="900" b="1" i="1" spc="-5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7340" y="4904994"/>
            <a:ext cx="28517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sz="900" spc="-5" dirty="0">
                <a:latin typeface="Calibri"/>
                <a:cs typeface="Calibri"/>
              </a:rPr>
              <a:t>Un</a:t>
            </a:r>
            <a:r>
              <a:rPr sz="900" dirty="0">
                <a:latin typeface="Calibri"/>
                <a:cs typeface="Calibri"/>
              </a:rPr>
              <a:t> cadre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santé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formateur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«Référent</a:t>
            </a:r>
            <a:r>
              <a:rPr sz="900" spc="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Handicap»</a:t>
            </a:r>
            <a:r>
              <a:rPr sz="900" spc="1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pour mission </a:t>
            </a:r>
            <a:r>
              <a:rPr sz="900" dirty="0">
                <a:latin typeface="Calibri"/>
                <a:cs typeface="Calibri"/>
              </a:rPr>
              <a:t>de </a:t>
            </a:r>
            <a:r>
              <a:rPr sz="900" spc="-5" dirty="0">
                <a:latin typeface="Calibri"/>
                <a:cs typeface="Calibri"/>
              </a:rPr>
              <a:t>faciliter l’intégration </a:t>
            </a:r>
            <a:r>
              <a:rPr sz="900" dirty="0">
                <a:latin typeface="Calibri"/>
                <a:cs typeface="Calibri"/>
              </a:rPr>
              <a:t>des </a:t>
            </a:r>
            <a:r>
              <a:rPr sz="900" spc="-5" dirty="0">
                <a:latin typeface="Calibri"/>
                <a:cs typeface="Calibri"/>
              </a:rPr>
              <a:t>personnes en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situation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handicap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au</a:t>
            </a:r>
            <a:r>
              <a:rPr sz="900" spc="-5" dirty="0">
                <a:latin typeface="Calibri"/>
                <a:cs typeface="Calibri"/>
              </a:rPr>
              <a:t> sein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l’IFAS.</a:t>
            </a:r>
            <a:endParaRPr sz="900">
              <a:latin typeface="Calibri"/>
              <a:cs typeface="Calibri"/>
            </a:endParaRPr>
          </a:p>
          <a:p>
            <a:pPr marL="184785" marR="8255" indent="-172720" algn="just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</a:pPr>
            <a:r>
              <a:rPr sz="900" spc="-5" dirty="0">
                <a:latin typeface="Calibri"/>
                <a:cs typeface="Calibri"/>
              </a:rPr>
              <a:t>Toute personne en situation de handicap est invitée </a:t>
            </a:r>
            <a:r>
              <a:rPr sz="900" dirty="0">
                <a:latin typeface="Calibri"/>
                <a:cs typeface="Calibri"/>
              </a:rPr>
              <a:t>à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prendre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contact</a:t>
            </a:r>
            <a:r>
              <a:rPr sz="900" spc="1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avec</a:t>
            </a:r>
            <a:r>
              <a:rPr sz="900" spc="11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ce</a:t>
            </a:r>
            <a:r>
              <a:rPr sz="900" spc="1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dernier.</a:t>
            </a:r>
            <a:r>
              <a:rPr sz="900" spc="1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Divers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aménagements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9551" y="5589219"/>
            <a:ext cx="11106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peuvent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être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proposés.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7340" y="5727903"/>
            <a:ext cx="2849245" cy="2984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84785" marR="5080" indent="-172720">
              <a:lnSpc>
                <a:spcPts val="1070"/>
              </a:lnSpc>
              <a:spcBef>
                <a:spcPts val="140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dirty="0">
                <a:latin typeface="Calibri"/>
                <a:cs typeface="Calibri"/>
              </a:rPr>
              <a:t>Les</a:t>
            </a:r>
            <a:r>
              <a:rPr sz="900" spc="114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locaux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1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l’IFAS</a:t>
            </a:r>
            <a:r>
              <a:rPr sz="900" spc="1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1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HAGUENAU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sont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adaptés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à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l’accueil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des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personnes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à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mobilité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réduite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(ascenseur,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9551" y="6000699"/>
            <a:ext cx="927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place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parking,…)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44366" y="110743"/>
            <a:ext cx="3014980" cy="979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070"/>
              </a:lnSpc>
              <a:spcBef>
                <a:spcPts val="100"/>
              </a:spcBef>
            </a:pP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Objectif</a:t>
            </a:r>
            <a:r>
              <a:rPr sz="900" b="1" i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900" b="1" i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900" b="1" i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formation</a:t>
            </a:r>
            <a:r>
              <a:rPr sz="900" b="1" i="1" spc="-15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12700" marR="9525" algn="just">
              <a:lnSpc>
                <a:spcPts val="1070"/>
              </a:lnSpc>
              <a:spcBef>
                <a:spcPts val="30"/>
              </a:spcBef>
            </a:pPr>
            <a:r>
              <a:rPr sz="900" dirty="0">
                <a:latin typeface="Calibri"/>
                <a:cs typeface="Calibri"/>
              </a:rPr>
              <a:t>En </a:t>
            </a:r>
            <a:r>
              <a:rPr sz="900" spc="-5" dirty="0">
                <a:latin typeface="Calibri"/>
                <a:cs typeface="Calibri"/>
              </a:rPr>
              <a:t>tant </a:t>
            </a:r>
            <a:r>
              <a:rPr sz="900" dirty="0">
                <a:latin typeface="Calibri"/>
                <a:cs typeface="Calibri"/>
              </a:rPr>
              <a:t>que </a:t>
            </a:r>
            <a:r>
              <a:rPr sz="900" spc="-5" dirty="0">
                <a:latin typeface="Calibri"/>
                <a:cs typeface="Calibri"/>
              </a:rPr>
              <a:t>professionnel de santé, l’aide soignant </a:t>
            </a:r>
            <a:r>
              <a:rPr sz="900" dirty="0">
                <a:latin typeface="Calibri"/>
                <a:cs typeface="Calibri"/>
              </a:rPr>
              <a:t>est </a:t>
            </a:r>
            <a:r>
              <a:rPr sz="900" spc="-5" dirty="0">
                <a:latin typeface="Calibri"/>
                <a:cs typeface="Calibri"/>
              </a:rPr>
              <a:t>habilité </a:t>
            </a:r>
            <a:r>
              <a:rPr sz="900" dirty="0">
                <a:latin typeface="Calibri"/>
                <a:cs typeface="Calibri"/>
              </a:rPr>
              <a:t>à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dispenser</a:t>
            </a:r>
            <a:r>
              <a:rPr sz="900" spc="1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des</a:t>
            </a:r>
            <a:r>
              <a:rPr sz="900" spc="1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soins</a:t>
            </a:r>
            <a:r>
              <a:rPr sz="900" spc="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la</a:t>
            </a:r>
            <a:r>
              <a:rPr sz="900" spc="1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vie</a:t>
            </a:r>
            <a:r>
              <a:rPr sz="900" spc="1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quotidienne</a:t>
            </a:r>
            <a:r>
              <a:rPr sz="900" spc="18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ou</a:t>
            </a:r>
            <a:r>
              <a:rPr sz="900" spc="1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des</a:t>
            </a:r>
            <a:r>
              <a:rPr sz="900" spc="1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soins</a:t>
            </a:r>
            <a:r>
              <a:rPr sz="900" spc="16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aigus</a:t>
            </a:r>
            <a:endParaRPr sz="900">
              <a:latin typeface="Calibri"/>
              <a:cs typeface="Calibri"/>
            </a:endParaRPr>
          </a:p>
          <a:p>
            <a:pPr marL="12700" algn="just">
              <a:lnSpc>
                <a:spcPts val="1045"/>
              </a:lnSpc>
            </a:pPr>
            <a:r>
              <a:rPr sz="900" spc="-5" dirty="0">
                <a:latin typeface="Calibri"/>
                <a:cs typeface="Calibri"/>
              </a:rPr>
              <a:t>pour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préserver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restaurer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la</a:t>
            </a:r>
            <a:r>
              <a:rPr sz="900" spc="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continuité</a:t>
            </a:r>
            <a:r>
              <a:rPr sz="900" spc="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la</a:t>
            </a:r>
            <a:r>
              <a:rPr sz="900" spc="7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vie,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le</a:t>
            </a:r>
            <a:r>
              <a:rPr sz="900" spc="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bien</a:t>
            </a:r>
            <a:r>
              <a:rPr sz="900" spc="2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être</a:t>
            </a:r>
            <a:endParaRPr sz="900">
              <a:latin typeface="Calibri"/>
              <a:cs typeface="Calibri"/>
            </a:endParaRPr>
          </a:p>
          <a:p>
            <a:pPr marL="12700" marR="7620" algn="just">
              <a:lnSpc>
                <a:spcPct val="99400"/>
              </a:lnSpc>
              <a:spcBef>
                <a:spcPts val="10"/>
              </a:spcBef>
            </a:pPr>
            <a:r>
              <a:rPr sz="900" spc="-5" dirty="0">
                <a:latin typeface="Calibri"/>
                <a:cs typeface="Calibri"/>
              </a:rPr>
              <a:t>et l’autonomie de la personne </a:t>
            </a:r>
            <a:r>
              <a:rPr sz="900" dirty="0">
                <a:latin typeface="Calibri"/>
                <a:cs typeface="Calibri"/>
              </a:rPr>
              <a:t>dans le cadre du </a:t>
            </a:r>
            <a:r>
              <a:rPr sz="900" spc="-5" dirty="0">
                <a:latin typeface="Calibri"/>
                <a:cs typeface="Calibri"/>
              </a:rPr>
              <a:t>rôle propre de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l’infirmier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collaboration</a:t>
            </a:r>
            <a:r>
              <a:rPr sz="900" dirty="0">
                <a:latin typeface="Calibri"/>
                <a:cs typeface="Calibri"/>
              </a:rPr>
              <a:t> avec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lui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dans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le</a:t>
            </a:r>
            <a:r>
              <a:rPr sz="900" dirty="0">
                <a:latin typeface="Calibri"/>
                <a:cs typeface="Calibri"/>
              </a:rPr>
              <a:t> cadre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d’une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responsabilité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partagée.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44366" y="1203705"/>
            <a:ext cx="2790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Trois</a:t>
            </a:r>
            <a:r>
              <a:rPr sz="900" spc="1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missions</a:t>
            </a:r>
            <a:r>
              <a:rPr sz="900" spc="1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reflétant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la</a:t>
            </a:r>
            <a:r>
              <a:rPr sz="900" spc="1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spécificité</a:t>
            </a:r>
            <a:r>
              <a:rPr sz="900" spc="1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du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métier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sont</a:t>
            </a:r>
            <a:r>
              <a:rPr sz="900" spc="1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ainsi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définies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12700" marR="52705">
              <a:lnSpc>
                <a:spcPts val="1070"/>
              </a:lnSpc>
              <a:spcBef>
                <a:spcPts val="55"/>
              </a:spcBef>
            </a:pPr>
            <a:r>
              <a:rPr sz="900" spc="-5" dirty="0">
                <a:latin typeface="Calibri"/>
                <a:cs typeface="Calibri"/>
              </a:rPr>
              <a:t>1.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Accompagner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la personne </a:t>
            </a:r>
            <a:r>
              <a:rPr sz="900" dirty="0">
                <a:latin typeface="Calibri"/>
                <a:cs typeface="Calibri"/>
              </a:rPr>
              <a:t>dans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les</a:t>
            </a:r>
            <a:r>
              <a:rPr sz="900" spc="-5" dirty="0">
                <a:latin typeface="Calibri"/>
                <a:cs typeface="Calibri"/>
              </a:rPr>
              <a:t> activités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sa </a:t>
            </a:r>
            <a:r>
              <a:rPr sz="900" dirty="0">
                <a:latin typeface="Calibri"/>
                <a:cs typeface="Calibri"/>
              </a:rPr>
              <a:t>vie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quotidienne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sociale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dans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respect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son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projet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vie,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44366" y="1889505"/>
            <a:ext cx="29965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2.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Collaborer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au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projet</a:t>
            </a:r>
            <a:r>
              <a:rPr sz="900" spc="7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soins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personnalisés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dans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son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champ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compétences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44366" y="2304415"/>
            <a:ext cx="2968625" cy="3016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sz="900" spc="-5" dirty="0">
                <a:latin typeface="Calibri"/>
                <a:cs typeface="Calibri"/>
              </a:rPr>
              <a:t>3.Contribuer</a:t>
            </a:r>
            <a:r>
              <a:rPr sz="900" spc="1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à</a:t>
            </a:r>
            <a:r>
              <a:rPr sz="900" spc="1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la</a:t>
            </a:r>
            <a:r>
              <a:rPr sz="900" spc="1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prévention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des</a:t>
            </a:r>
            <a:r>
              <a:rPr sz="900" spc="1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risques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</a:t>
            </a:r>
            <a:r>
              <a:rPr sz="900" spc="1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au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raisonnement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clinique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interprofessionnel.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44366" y="2715895"/>
            <a:ext cx="11214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Durée</a:t>
            </a:r>
            <a:r>
              <a:rPr sz="900" b="1" i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900" b="1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formation</a:t>
            </a:r>
            <a:r>
              <a:rPr sz="900" b="1" i="1" spc="-30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44366" y="2850007"/>
            <a:ext cx="300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latin typeface="Calibri"/>
                <a:cs typeface="Calibri"/>
              </a:rPr>
              <a:t>L’entrée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formation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est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1er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lundi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du</a:t>
            </a:r>
            <a:r>
              <a:rPr sz="900" spc="1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mois</a:t>
            </a:r>
            <a:r>
              <a:rPr sz="900" spc="204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septembre.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44366" y="3125851"/>
            <a:ext cx="3013075" cy="126174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84785" marR="10160" indent="-172720" algn="just">
              <a:lnSpc>
                <a:spcPts val="1070"/>
              </a:lnSpc>
              <a:spcBef>
                <a:spcPts val="140"/>
              </a:spcBef>
              <a:buFont typeface="Arial MT"/>
              <a:buChar char="•"/>
              <a:tabLst>
                <a:tab pos="185420" algn="l"/>
              </a:tabLst>
            </a:pPr>
            <a:r>
              <a:rPr sz="900" dirty="0">
                <a:latin typeface="Calibri"/>
                <a:cs typeface="Calibri"/>
              </a:rPr>
              <a:t>La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formation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aide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soignant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déroule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44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semaines,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correspondant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à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11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mois.</a:t>
            </a:r>
            <a:endParaRPr sz="900">
              <a:latin typeface="Calibri"/>
              <a:cs typeface="Calibri"/>
            </a:endParaRPr>
          </a:p>
          <a:p>
            <a:pPr marL="184785" indent="-172720" algn="just">
              <a:lnSpc>
                <a:spcPts val="1045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</a:pPr>
            <a:r>
              <a:rPr sz="900" dirty="0">
                <a:latin typeface="Calibri"/>
                <a:cs typeface="Calibri"/>
              </a:rPr>
              <a:t>Le</a:t>
            </a:r>
            <a:r>
              <a:rPr sz="900" spc="2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référentiel</a:t>
            </a:r>
            <a:r>
              <a:rPr sz="900" spc="2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2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formation</a:t>
            </a:r>
            <a:r>
              <a:rPr sz="900" spc="29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est</a:t>
            </a:r>
            <a:r>
              <a:rPr sz="900" spc="2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construit</a:t>
            </a:r>
            <a:r>
              <a:rPr sz="900" spc="29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par</a:t>
            </a:r>
            <a:r>
              <a:rPr sz="900" spc="2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alternance</a:t>
            </a:r>
            <a:endParaRPr sz="900">
              <a:latin typeface="Calibri"/>
              <a:cs typeface="Calibri"/>
            </a:endParaRPr>
          </a:p>
          <a:p>
            <a:pPr marL="184785" marR="5080" algn="just">
              <a:lnSpc>
                <a:spcPct val="99400"/>
              </a:lnSpc>
              <a:spcBef>
                <a:spcPts val="5"/>
              </a:spcBef>
            </a:pPr>
            <a:r>
              <a:rPr sz="900" spc="-5" dirty="0">
                <a:latin typeface="Calibri"/>
                <a:cs typeface="Calibri"/>
              </a:rPr>
              <a:t>entre</a:t>
            </a:r>
            <a:r>
              <a:rPr sz="900" dirty="0">
                <a:latin typeface="Calibri"/>
                <a:cs typeface="Calibri"/>
              </a:rPr>
              <a:t> des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temps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formation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théorique</a:t>
            </a:r>
            <a:r>
              <a:rPr sz="900" dirty="0">
                <a:latin typeface="Calibri"/>
                <a:cs typeface="Calibri"/>
              </a:rPr>
              <a:t> (770h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soit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22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semaines) </a:t>
            </a:r>
            <a:r>
              <a:rPr sz="900" dirty="0">
                <a:latin typeface="Calibri"/>
                <a:cs typeface="Calibri"/>
              </a:rPr>
              <a:t>à </a:t>
            </a:r>
            <a:r>
              <a:rPr sz="900" spc="-5" dirty="0">
                <a:latin typeface="Calibri"/>
                <a:cs typeface="Calibri"/>
              </a:rPr>
              <a:t>l’IFAS et des temps </a:t>
            </a:r>
            <a:r>
              <a:rPr sz="900" dirty="0">
                <a:latin typeface="Calibri"/>
                <a:cs typeface="Calibri"/>
              </a:rPr>
              <a:t>de </a:t>
            </a:r>
            <a:r>
              <a:rPr sz="900" spc="-5" dirty="0">
                <a:latin typeface="Calibri"/>
                <a:cs typeface="Calibri"/>
              </a:rPr>
              <a:t>formation pratique </a:t>
            </a:r>
            <a:r>
              <a:rPr sz="900" dirty="0">
                <a:latin typeface="Calibri"/>
                <a:cs typeface="Calibri"/>
              </a:rPr>
              <a:t>(770h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soit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22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semaines)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réalisés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sur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les</a:t>
            </a:r>
            <a:r>
              <a:rPr sz="900" spc="-5" dirty="0">
                <a:latin typeface="Calibri"/>
                <a:cs typeface="Calibri"/>
              </a:rPr>
              <a:t> lieux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stage.</a:t>
            </a:r>
            <a:endParaRPr sz="900">
              <a:latin typeface="Calibri"/>
              <a:cs typeface="Calibri"/>
            </a:endParaRPr>
          </a:p>
          <a:p>
            <a:pPr marL="184785" marR="10160" indent="-172720" algn="just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185420" algn="l"/>
              </a:tabLst>
            </a:pPr>
            <a:r>
              <a:rPr sz="900" spc="-5" dirty="0">
                <a:latin typeface="Calibri"/>
                <a:cs typeface="Calibri"/>
              </a:rPr>
              <a:t>L’enseignement est dispensé </a:t>
            </a:r>
            <a:r>
              <a:rPr sz="900" dirty="0">
                <a:latin typeface="Calibri"/>
                <a:cs typeface="Calibri"/>
              </a:rPr>
              <a:t>sur </a:t>
            </a:r>
            <a:r>
              <a:rPr sz="900" spc="-5" dirty="0">
                <a:latin typeface="Calibri"/>
                <a:cs typeface="Calibri"/>
              </a:rPr>
              <a:t>la base de </a:t>
            </a:r>
            <a:r>
              <a:rPr sz="900" dirty="0">
                <a:latin typeface="Calibri"/>
                <a:cs typeface="Calibri"/>
              </a:rPr>
              <a:t>35 </a:t>
            </a:r>
            <a:r>
              <a:rPr sz="900" spc="-5" dirty="0">
                <a:latin typeface="Calibri"/>
                <a:cs typeface="Calibri"/>
              </a:rPr>
              <a:t>heures par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semaine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que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ce</a:t>
            </a:r>
            <a:r>
              <a:rPr sz="900" spc="-5" dirty="0">
                <a:latin typeface="Calibri"/>
                <a:cs typeface="Calibri"/>
              </a:rPr>
              <a:t> soit</a:t>
            </a:r>
            <a:r>
              <a:rPr sz="900" dirty="0">
                <a:latin typeface="Calibri"/>
                <a:cs typeface="Calibri"/>
              </a:rPr>
              <a:t> à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l’IFAS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ou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en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stage.</a:t>
            </a:r>
            <a:endParaRPr sz="900">
              <a:latin typeface="Calibri"/>
              <a:cs typeface="Calibri"/>
            </a:endParaRPr>
          </a:p>
          <a:p>
            <a:pPr marL="184785" indent="-172720" algn="just">
              <a:lnSpc>
                <a:spcPct val="100000"/>
              </a:lnSpc>
              <a:spcBef>
                <a:spcPts val="20"/>
              </a:spcBef>
              <a:buFont typeface="Arial MT"/>
              <a:buChar char="•"/>
              <a:tabLst>
                <a:tab pos="185420" algn="l"/>
              </a:tabLst>
            </a:pPr>
            <a:r>
              <a:rPr sz="900" spc="-5" dirty="0">
                <a:latin typeface="Calibri"/>
                <a:cs typeface="Calibri"/>
              </a:rPr>
              <a:t>Un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élève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peut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interrompre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sa formation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la reprendre.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44366" y="4499229"/>
            <a:ext cx="11912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5</a:t>
            </a:r>
            <a:r>
              <a:rPr sz="9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Blocs</a:t>
            </a:r>
            <a:r>
              <a:rPr sz="9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900" b="1" i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compétences</a:t>
            </a:r>
            <a:r>
              <a:rPr sz="900" b="1" i="1" spc="-40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44366" y="4636389"/>
            <a:ext cx="3011805" cy="166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16510" indent="-1727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b="1" spc="-5" dirty="0">
                <a:latin typeface="Calibri"/>
                <a:cs typeface="Calibri"/>
              </a:rPr>
              <a:t>Bloc</a:t>
            </a:r>
            <a:r>
              <a:rPr sz="900" b="1" spc="6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1</a:t>
            </a:r>
            <a:r>
              <a:rPr sz="900" b="1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Accompagnement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soins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la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personne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dans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les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activités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5" dirty="0">
                <a:latin typeface="Calibri"/>
                <a:cs typeface="Calibri"/>
              </a:rPr>
              <a:t> sa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vie</a:t>
            </a:r>
            <a:r>
              <a:rPr sz="900" spc="-5" dirty="0">
                <a:latin typeface="Calibri"/>
                <a:cs typeface="Calibri"/>
              </a:rPr>
              <a:t> quotidienne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sa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vie</a:t>
            </a:r>
            <a:r>
              <a:rPr sz="900" spc="-5" dirty="0">
                <a:latin typeface="Calibri"/>
                <a:cs typeface="Calibri"/>
              </a:rPr>
              <a:t> sociale</a:t>
            </a:r>
            <a:endParaRPr sz="900">
              <a:latin typeface="Calibri"/>
              <a:cs typeface="Calibri"/>
            </a:endParaRPr>
          </a:p>
          <a:p>
            <a:pPr marL="184785" marR="8890" indent="-172720">
              <a:lnSpc>
                <a:spcPts val="1070"/>
              </a:lnSpc>
              <a:spcBef>
                <a:spcPts val="20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b="1" spc="-5" dirty="0">
                <a:latin typeface="Calibri"/>
                <a:cs typeface="Calibri"/>
              </a:rPr>
              <a:t>Bloc</a:t>
            </a:r>
            <a:r>
              <a:rPr sz="900" b="1" spc="12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2</a:t>
            </a:r>
            <a:r>
              <a:rPr sz="900" b="1" spc="1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1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Evaluation</a:t>
            </a:r>
            <a:r>
              <a:rPr sz="900" spc="11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114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l’état</a:t>
            </a:r>
            <a:r>
              <a:rPr sz="900" spc="114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clinique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</a:t>
            </a:r>
            <a:r>
              <a:rPr sz="900" spc="11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mise</a:t>
            </a:r>
            <a:r>
              <a:rPr sz="900" spc="114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œuvre</a:t>
            </a:r>
            <a:r>
              <a:rPr sz="900" spc="11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soins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adaptés </a:t>
            </a:r>
            <a:r>
              <a:rPr sz="900" dirty="0">
                <a:latin typeface="Calibri"/>
                <a:cs typeface="Calibri"/>
              </a:rPr>
              <a:t>en</a:t>
            </a:r>
            <a:r>
              <a:rPr sz="900" spc="-5" dirty="0">
                <a:latin typeface="Calibri"/>
                <a:cs typeface="Calibri"/>
              </a:rPr>
              <a:t> collaboration</a:t>
            </a:r>
            <a:endParaRPr sz="900">
              <a:latin typeface="Calibri"/>
              <a:cs typeface="Calibri"/>
            </a:endParaRPr>
          </a:p>
          <a:p>
            <a:pPr marL="184785" marR="8255" indent="-172720">
              <a:lnSpc>
                <a:spcPts val="1070"/>
              </a:lnSpc>
              <a:spcBef>
                <a:spcPts val="20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b="1" spc="-5" dirty="0">
                <a:latin typeface="Calibri"/>
                <a:cs typeface="Calibri"/>
              </a:rPr>
              <a:t>Bloc</a:t>
            </a:r>
            <a:r>
              <a:rPr sz="900" b="1" spc="90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3</a:t>
            </a:r>
            <a:r>
              <a:rPr sz="900" b="1" spc="11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Information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</a:t>
            </a:r>
            <a:r>
              <a:rPr sz="900" spc="9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accompagnement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des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personnes</a:t>
            </a:r>
            <a:r>
              <a:rPr sz="900" spc="9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leur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entourage,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des </a:t>
            </a:r>
            <a:r>
              <a:rPr sz="900" spc="-5" dirty="0">
                <a:latin typeface="Calibri"/>
                <a:cs typeface="Calibri"/>
              </a:rPr>
              <a:t>professionnels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des apprenants</a:t>
            </a:r>
            <a:endParaRPr sz="900">
              <a:latin typeface="Calibri"/>
              <a:cs typeface="Calibri"/>
            </a:endParaRPr>
          </a:p>
          <a:p>
            <a:pPr marL="184785" marR="6350" indent="-172720">
              <a:lnSpc>
                <a:spcPts val="1070"/>
              </a:lnSpc>
              <a:spcBef>
                <a:spcPts val="20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b="1" spc="-5" dirty="0">
                <a:latin typeface="Calibri"/>
                <a:cs typeface="Calibri"/>
              </a:rPr>
              <a:t>Bloc</a:t>
            </a:r>
            <a:r>
              <a:rPr sz="900" b="1" spc="155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4</a:t>
            </a:r>
            <a:r>
              <a:rPr sz="900" b="1" spc="1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1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Entretien</a:t>
            </a:r>
            <a:r>
              <a:rPr sz="900" spc="1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1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l’environnement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immédiat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la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personne</a:t>
            </a:r>
            <a:r>
              <a:rPr sz="900" spc="15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</a:t>
            </a:r>
            <a:r>
              <a:rPr sz="900" spc="15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des</a:t>
            </a:r>
            <a:r>
              <a:rPr sz="900" spc="15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matériels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liés</a:t>
            </a:r>
            <a:r>
              <a:rPr sz="900" spc="1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aux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activités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spc="1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tenant</a:t>
            </a:r>
            <a:endParaRPr sz="900">
              <a:latin typeface="Calibri"/>
              <a:cs typeface="Calibri"/>
            </a:endParaRPr>
          </a:p>
          <a:p>
            <a:pPr marL="184785">
              <a:lnSpc>
                <a:spcPts val="1045"/>
              </a:lnSpc>
            </a:pPr>
            <a:r>
              <a:rPr sz="900" spc="-5" dirty="0">
                <a:latin typeface="Calibri"/>
                <a:cs typeface="Calibri"/>
              </a:rPr>
              <a:t>compte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du </a:t>
            </a:r>
            <a:r>
              <a:rPr sz="900" dirty="0">
                <a:latin typeface="Calibri"/>
                <a:cs typeface="Calibri"/>
              </a:rPr>
              <a:t>lieu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 </a:t>
            </a:r>
            <a:r>
              <a:rPr sz="900" dirty="0">
                <a:latin typeface="Calibri"/>
                <a:cs typeface="Calibri"/>
              </a:rPr>
              <a:t>des</a:t>
            </a:r>
            <a:r>
              <a:rPr sz="900" spc="-5" dirty="0">
                <a:latin typeface="Calibri"/>
                <a:cs typeface="Calibri"/>
              </a:rPr>
              <a:t> situations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d’interventions</a:t>
            </a:r>
            <a:endParaRPr sz="900">
              <a:latin typeface="Calibri"/>
              <a:cs typeface="Calibri"/>
            </a:endParaRPr>
          </a:p>
          <a:p>
            <a:pPr marL="184785" marR="5080" indent="-172720" algn="just">
              <a:lnSpc>
                <a:spcPct val="99400"/>
              </a:lnSpc>
              <a:spcBef>
                <a:spcPts val="20"/>
              </a:spcBef>
              <a:buFont typeface="Arial MT"/>
              <a:buChar char="•"/>
              <a:tabLst>
                <a:tab pos="185420" algn="l"/>
              </a:tabLst>
            </a:pPr>
            <a:r>
              <a:rPr sz="900" b="1" spc="-5" dirty="0">
                <a:latin typeface="Calibri"/>
                <a:cs typeface="Calibri"/>
              </a:rPr>
              <a:t>Bloc </a:t>
            </a:r>
            <a:r>
              <a:rPr sz="900" b="1" dirty="0">
                <a:latin typeface="Calibri"/>
                <a:cs typeface="Calibri"/>
              </a:rPr>
              <a:t>5 </a:t>
            </a:r>
            <a:r>
              <a:rPr sz="900" dirty="0">
                <a:latin typeface="Calibri"/>
                <a:cs typeface="Calibri"/>
              </a:rPr>
              <a:t>: Travail </a:t>
            </a:r>
            <a:r>
              <a:rPr sz="900" spc="-5" dirty="0">
                <a:latin typeface="Calibri"/>
                <a:cs typeface="Calibri"/>
              </a:rPr>
              <a:t>en équipe pluri professionnelle et traitement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informations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liées</a:t>
            </a:r>
            <a:r>
              <a:rPr sz="900" dirty="0">
                <a:latin typeface="Calibri"/>
                <a:cs typeface="Calibri"/>
              </a:rPr>
              <a:t> aux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activités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soin,</a:t>
            </a:r>
            <a:r>
              <a:rPr sz="900" dirty="0">
                <a:latin typeface="Calibri"/>
                <a:cs typeface="Calibri"/>
              </a:rPr>
              <a:t> à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la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qualité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gestion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des</a:t>
            </a:r>
            <a:r>
              <a:rPr sz="900" spc="2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risques.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25233" y="0"/>
            <a:ext cx="115379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od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9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900" b="1" i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</a:t>
            </a:r>
            <a:r>
              <a:rPr sz="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900" b="1" i="1" spc="-35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:</a:t>
            </a:r>
            <a:endParaRPr sz="900" dirty="0">
              <a:latin typeface="Calibri"/>
              <a:cs typeface="Calibri"/>
            </a:endParaRPr>
          </a:p>
          <a:p>
            <a:pPr marL="94615" indent="-82550">
              <a:lnSpc>
                <a:spcPts val="1070"/>
              </a:lnSpc>
              <a:buChar char="*"/>
              <a:tabLst>
                <a:tab pos="95250" algn="l"/>
              </a:tabLst>
            </a:pPr>
            <a:r>
              <a:rPr sz="900" spc="-5" dirty="0">
                <a:latin typeface="Calibri"/>
                <a:cs typeface="Calibri"/>
              </a:rPr>
              <a:t>Période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5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semaines</a:t>
            </a:r>
            <a:endParaRPr sz="900" dirty="0">
              <a:latin typeface="Calibri"/>
              <a:cs typeface="Calibri"/>
            </a:endParaRPr>
          </a:p>
          <a:p>
            <a:pPr marL="94615" indent="-82550">
              <a:lnSpc>
                <a:spcPts val="1070"/>
              </a:lnSpc>
              <a:buChar char="*"/>
              <a:tabLst>
                <a:tab pos="95250" algn="l"/>
              </a:tabLst>
            </a:pPr>
            <a:r>
              <a:rPr sz="900" spc="-5" dirty="0">
                <a:latin typeface="Calibri"/>
                <a:cs typeface="Calibri"/>
              </a:rPr>
              <a:t>Période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5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semaines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45500" y="152400"/>
            <a:ext cx="1163955" cy="297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indent="-81280">
              <a:lnSpc>
                <a:spcPts val="1070"/>
              </a:lnSpc>
              <a:spcBef>
                <a:spcPts val="100"/>
              </a:spcBef>
              <a:buChar char="*"/>
              <a:tabLst>
                <a:tab pos="93980" algn="l"/>
              </a:tabLst>
            </a:pPr>
            <a:r>
              <a:rPr sz="900" spc="-5" dirty="0">
                <a:latin typeface="Calibri"/>
                <a:cs typeface="Calibri"/>
              </a:rPr>
              <a:t>Période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5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semaines</a:t>
            </a:r>
          </a:p>
          <a:p>
            <a:pPr marL="94615" indent="-82550">
              <a:lnSpc>
                <a:spcPts val="1070"/>
              </a:lnSpc>
              <a:buChar char="*"/>
              <a:tabLst>
                <a:tab pos="95250" algn="l"/>
              </a:tabLst>
            </a:pPr>
            <a:r>
              <a:rPr sz="900" spc="-5" dirty="0">
                <a:latin typeface="Calibri"/>
                <a:cs typeface="Calibri"/>
              </a:rPr>
              <a:t>Période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7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semaines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825233" y="400685"/>
            <a:ext cx="285178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Au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moins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une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période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stage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est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effectuée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auprès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personnes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spc="9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situation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handicap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physique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ou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psychique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une</a:t>
            </a:r>
            <a:r>
              <a:rPr sz="900" spc="-5" dirty="0">
                <a:latin typeface="Calibri"/>
                <a:cs typeface="Calibri"/>
              </a:rPr>
              <a:t> période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auprès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personnes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âgées.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25233" y="838200"/>
            <a:ext cx="12458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</a:t>
            </a:r>
            <a:r>
              <a:rPr sz="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tés</a:t>
            </a:r>
            <a:r>
              <a:rPr sz="9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900" b="1" i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é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sz="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og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900" b="1" i="1" spc="-45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: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25233" y="990600"/>
            <a:ext cx="2863215" cy="1396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715" indent="-172720" algn="just">
              <a:lnSpc>
                <a:spcPct val="994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</a:pPr>
            <a:r>
              <a:rPr sz="900" spc="-5" dirty="0">
                <a:latin typeface="Calibri"/>
                <a:cs typeface="Calibri"/>
              </a:rPr>
              <a:t>Cours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magistraux,</a:t>
            </a:r>
            <a:r>
              <a:rPr sz="900" dirty="0">
                <a:latin typeface="Calibri"/>
                <a:cs typeface="Calibri"/>
              </a:rPr>
              <a:t> travaux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dirigés,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travaux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personnels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guidés,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complétés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par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méthodes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pédagogiques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innovantes</a:t>
            </a:r>
            <a:r>
              <a:rPr sz="900" dirty="0">
                <a:latin typeface="Calibri"/>
                <a:cs typeface="Calibri"/>
              </a:rPr>
              <a:t> :</a:t>
            </a:r>
          </a:p>
          <a:p>
            <a:pPr marL="460375" lvl="1" indent="-173990" algn="just">
              <a:lnSpc>
                <a:spcPct val="100000"/>
              </a:lnSpc>
              <a:spcBef>
                <a:spcPts val="35"/>
              </a:spcBef>
              <a:buFont typeface="Wingdings"/>
              <a:buChar char=""/>
              <a:tabLst>
                <a:tab pos="461009" algn="l"/>
              </a:tabLst>
            </a:pPr>
            <a:r>
              <a:rPr sz="900" spc="-5" dirty="0">
                <a:latin typeface="Calibri"/>
                <a:cs typeface="Calibri"/>
              </a:rPr>
              <a:t>Simulation</a:t>
            </a:r>
            <a:endParaRPr sz="900" dirty="0">
              <a:latin typeface="Calibri"/>
              <a:cs typeface="Calibri"/>
            </a:endParaRPr>
          </a:p>
          <a:p>
            <a:pPr marL="460375" lvl="1" indent="-173990" algn="just">
              <a:lnSpc>
                <a:spcPts val="1070"/>
              </a:lnSpc>
              <a:buFont typeface="Wingdings"/>
              <a:buChar char=""/>
              <a:tabLst>
                <a:tab pos="461009" algn="l"/>
              </a:tabLst>
            </a:pPr>
            <a:r>
              <a:rPr sz="900" spc="-5" dirty="0">
                <a:latin typeface="Calibri"/>
                <a:cs typeface="Calibri"/>
              </a:rPr>
              <a:t>Pédagogie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inversée</a:t>
            </a:r>
            <a:endParaRPr sz="900" dirty="0">
              <a:latin typeface="Calibri"/>
              <a:cs typeface="Calibri"/>
            </a:endParaRPr>
          </a:p>
          <a:p>
            <a:pPr marL="460375" marR="7620" lvl="1" indent="-173990" algn="just">
              <a:lnSpc>
                <a:spcPts val="1070"/>
              </a:lnSpc>
              <a:spcBef>
                <a:spcPts val="35"/>
              </a:spcBef>
              <a:buFont typeface="Wingdings"/>
              <a:buChar char=""/>
              <a:tabLst>
                <a:tab pos="461009" algn="l"/>
              </a:tabLst>
            </a:pPr>
            <a:r>
              <a:rPr sz="900" spc="-5" dirty="0">
                <a:latin typeface="Calibri"/>
                <a:cs typeface="Calibri"/>
              </a:rPr>
              <a:t>Utilisation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d’outils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numériques</a:t>
            </a:r>
            <a:r>
              <a:rPr sz="900" dirty="0">
                <a:latin typeface="Calibri"/>
                <a:cs typeface="Calibri"/>
              </a:rPr>
              <a:t> interactifs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performants</a:t>
            </a:r>
            <a:endParaRPr sz="900" dirty="0">
              <a:latin typeface="Calibri"/>
              <a:cs typeface="Calibri"/>
            </a:endParaRPr>
          </a:p>
          <a:p>
            <a:pPr marL="184785" marR="5080" indent="-172720">
              <a:lnSpc>
                <a:spcPts val="1070"/>
              </a:lnSpc>
              <a:spcBef>
                <a:spcPts val="20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dirty="0">
                <a:latin typeface="Calibri"/>
                <a:cs typeface="Calibri"/>
              </a:rPr>
              <a:t>Un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accompagnement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personnalisé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l’élève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par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cadre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9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santé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formateur</a:t>
            </a:r>
            <a:r>
              <a:rPr sz="900" spc="1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est</a:t>
            </a:r>
            <a:r>
              <a:rPr sz="900" spc="114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effectué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tout</a:t>
            </a:r>
            <a:r>
              <a:rPr sz="900" spc="1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au</a:t>
            </a:r>
            <a:r>
              <a:rPr sz="900" spc="10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long</a:t>
            </a:r>
            <a:r>
              <a:rPr sz="900" spc="1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1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la</a:t>
            </a:r>
            <a:endParaRPr sz="900" dirty="0">
              <a:latin typeface="Calibri"/>
              <a:cs typeface="Calibri"/>
            </a:endParaRPr>
          </a:p>
          <a:p>
            <a:pPr marL="184785">
              <a:lnSpc>
                <a:spcPts val="1045"/>
              </a:lnSpc>
            </a:pPr>
            <a:r>
              <a:rPr sz="900" spc="-5" dirty="0">
                <a:latin typeface="Calibri"/>
                <a:cs typeface="Calibri"/>
              </a:rPr>
              <a:t>formation.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25233" y="2362200"/>
            <a:ext cx="19399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Modalités</a:t>
            </a:r>
            <a:r>
              <a:rPr sz="900" b="1" i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d’évaluations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</a:t>
            </a:r>
            <a:r>
              <a:rPr sz="900" b="1" i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certification</a:t>
            </a:r>
            <a:r>
              <a:rPr sz="900" b="1" i="1" dirty="0">
                <a:latin typeface="Calibri"/>
                <a:cs typeface="Calibri"/>
              </a:rPr>
              <a:t> :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25233" y="2514600"/>
            <a:ext cx="2863215" cy="337220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84785" marR="13970" indent="-172720">
              <a:lnSpc>
                <a:spcPts val="1070"/>
              </a:lnSpc>
              <a:spcBef>
                <a:spcPts val="140"/>
              </a:spcBef>
              <a:buFont typeface="Arial MT"/>
              <a:buChar char="•"/>
              <a:tabLst>
                <a:tab pos="184785" algn="l"/>
                <a:tab pos="185420" algn="l"/>
                <a:tab pos="1579245" algn="l"/>
              </a:tabLst>
            </a:pPr>
            <a:r>
              <a:rPr sz="900" spc="5" dirty="0">
                <a:latin typeface="Calibri"/>
                <a:cs typeface="Calibri"/>
              </a:rPr>
              <a:t>L</a:t>
            </a:r>
            <a:r>
              <a:rPr sz="900" dirty="0">
                <a:latin typeface="Calibri"/>
                <a:cs typeface="Calibri"/>
              </a:rPr>
              <a:t>a    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f</a:t>
            </a:r>
            <a:r>
              <a:rPr sz="900" dirty="0">
                <a:latin typeface="Calibri"/>
                <a:cs typeface="Calibri"/>
              </a:rPr>
              <a:t>o</a:t>
            </a:r>
            <a:r>
              <a:rPr sz="900" spc="-15" dirty="0">
                <a:latin typeface="Calibri"/>
                <a:cs typeface="Calibri"/>
              </a:rPr>
              <a:t>r</a:t>
            </a:r>
            <a:r>
              <a:rPr sz="900" dirty="0">
                <a:latin typeface="Calibri"/>
                <a:cs typeface="Calibri"/>
              </a:rPr>
              <a:t>ma</a:t>
            </a:r>
            <a:r>
              <a:rPr sz="900" spc="-15" dirty="0">
                <a:latin typeface="Calibri"/>
                <a:cs typeface="Calibri"/>
              </a:rPr>
              <a:t>t</a:t>
            </a:r>
            <a:r>
              <a:rPr sz="900" spc="-5" dirty="0">
                <a:latin typeface="Calibri"/>
                <a:cs typeface="Calibri"/>
              </a:rPr>
              <a:t>i</a:t>
            </a:r>
            <a:r>
              <a:rPr sz="900" dirty="0">
                <a:latin typeface="Calibri"/>
                <a:cs typeface="Calibri"/>
              </a:rPr>
              <a:t>on    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h</a:t>
            </a:r>
            <a:r>
              <a:rPr sz="900" spc="-20" dirty="0">
                <a:latin typeface="Calibri"/>
                <a:cs typeface="Calibri"/>
              </a:rPr>
              <a:t>é</a:t>
            </a:r>
            <a:r>
              <a:rPr sz="900" dirty="0">
                <a:latin typeface="Calibri"/>
                <a:cs typeface="Calibri"/>
              </a:rPr>
              <a:t>or</a:t>
            </a:r>
            <a:r>
              <a:rPr sz="900" spc="-10" dirty="0">
                <a:latin typeface="Calibri"/>
                <a:cs typeface="Calibri"/>
              </a:rPr>
              <a:t>i</a:t>
            </a:r>
            <a:r>
              <a:rPr sz="900" spc="-5" dirty="0">
                <a:latin typeface="Calibri"/>
                <a:cs typeface="Calibri"/>
              </a:rPr>
              <a:t>q</a:t>
            </a:r>
            <a:r>
              <a:rPr sz="900" spc="-20" dirty="0">
                <a:latin typeface="Calibri"/>
                <a:cs typeface="Calibri"/>
              </a:rPr>
              <a:t>u</a:t>
            </a:r>
            <a:r>
              <a:rPr sz="900" dirty="0">
                <a:latin typeface="Calibri"/>
                <a:cs typeface="Calibri"/>
              </a:rPr>
              <a:t>e	c</a:t>
            </a:r>
            <a:r>
              <a:rPr sz="900" spc="-10" dirty="0">
                <a:latin typeface="Calibri"/>
                <a:cs typeface="Calibri"/>
              </a:rPr>
              <a:t>o</a:t>
            </a:r>
            <a:r>
              <a:rPr sz="900" dirty="0">
                <a:latin typeface="Calibri"/>
                <a:cs typeface="Calibri"/>
              </a:rPr>
              <a:t>m</a:t>
            </a:r>
            <a:r>
              <a:rPr sz="900" spc="-5" dirty="0">
                <a:latin typeface="Calibri"/>
                <a:cs typeface="Calibri"/>
              </a:rPr>
              <a:t>p</a:t>
            </a:r>
            <a:r>
              <a:rPr sz="900" dirty="0">
                <a:latin typeface="Calibri"/>
                <a:cs typeface="Calibri"/>
              </a:rPr>
              <a:t>r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5" dirty="0">
                <a:latin typeface="Calibri"/>
                <a:cs typeface="Calibri"/>
              </a:rPr>
              <a:t>n</a:t>
            </a:r>
            <a:r>
              <a:rPr sz="900" dirty="0">
                <a:latin typeface="Calibri"/>
                <a:cs typeface="Calibri"/>
              </a:rPr>
              <a:t>d    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5    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Blocs    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 compétences faisant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chacun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l’objet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d’une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évaluation.</a:t>
            </a:r>
            <a:endParaRPr sz="900" dirty="0">
              <a:latin typeface="Calibri"/>
              <a:cs typeface="Calibri"/>
            </a:endParaRPr>
          </a:p>
          <a:p>
            <a:pPr marL="184785" indent="-172720">
              <a:lnSpc>
                <a:spcPts val="1070"/>
              </a:lnSpc>
              <a:spcBef>
                <a:spcPts val="5"/>
              </a:spcBef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spc="-5" dirty="0">
                <a:latin typeface="Calibri"/>
                <a:cs typeface="Calibri"/>
              </a:rPr>
              <a:t>Elle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peut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prendre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différentes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formes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</a:p>
          <a:p>
            <a:pPr marL="460375" lvl="1" indent="-173990">
              <a:lnSpc>
                <a:spcPts val="1070"/>
              </a:lnSpc>
              <a:buFont typeface="Wingdings"/>
              <a:buChar char=""/>
              <a:tabLst>
                <a:tab pos="461009" algn="l"/>
              </a:tabLst>
            </a:pPr>
            <a:r>
              <a:rPr sz="900" spc="-5" dirty="0">
                <a:latin typeface="Calibri"/>
                <a:cs typeface="Calibri"/>
              </a:rPr>
              <a:t>Evaluations de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connaissances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écrites individuelles</a:t>
            </a:r>
            <a:endParaRPr sz="900" dirty="0">
              <a:latin typeface="Calibri"/>
              <a:cs typeface="Calibri"/>
            </a:endParaRPr>
          </a:p>
          <a:p>
            <a:pPr marL="460375" marR="16510" lvl="1" indent="-173990">
              <a:lnSpc>
                <a:spcPts val="1080"/>
              </a:lnSpc>
              <a:spcBef>
                <a:spcPts val="25"/>
              </a:spcBef>
              <a:buFont typeface="Wingdings"/>
              <a:buChar char=""/>
              <a:tabLst>
                <a:tab pos="461009" algn="l"/>
              </a:tabLst>
            </a:pPr>
            <a:r>
              <a:rPr sz="900" spc="-5" dirty="0">
                <a:latin typeface="Calibri"/>
                <a:cs typeface="Calibri"/>
              </a:rPr>
              <a:t>Travaux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individuels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ou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en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groupes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avec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restitution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écrite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ou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orale</a:t>
            </a:r>
            <a:endParaRPr sz="900" dirty="0">
              <a:latin typeface="Calibri"/>
              <a:cs typeface="Calibri"/>
            </a:endParaRPr>
          </a:p>
          <a:p>
            <a:pPr marL="460375" lvl="1" indent="-173990">
              <a:lnSpc>
                <a:spcPts val="1070"/>
              </a:lnSpc>
              <a:buFont typeface="Wingdings"/>
              <a:buChar char=""/>
              <a:tabLst>
                <a:tab pos="461009" algn="l"/>
              </a:tabLst>
            </a:pPr>
            <a:r>
              <a:rPr sz="900" spc="-5" dirty="0">
                <a:latin typeface="Calibri"/>
                <a:cs typeface="Calibri"/>
              </a:rPr>
              <a:t>Examen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Clinique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à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Objectifs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Structurés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(ECOS)</a:t>
            </a:r>
            <a:endParaRPr sz="900" dirty="0">
              <a:latin typeface="Calibri"/>
              <a:cs typeface="Calibri"/>
            </a:endParaRPr>
          </a:p>
          <a:p>
            <a:pPr marL="460375" lvl="1" indent="-173990">
              <a:lnSpc>
                <a:spcPct val="100000"/>
              </a:lnSpc>
              <a:buFont typeface="Wingdings"/>
              <a:buChar char=""/>
              <a:tabLst>
                <a:tab pos="461009" algn="l"/>
              </a:tabLst>
            </a:pPr>
            <a:r>
              <a:rPr sz="900" spc="-5" dirty="0">
                <a:latin typeface="Calibri"/>
                <a:cs typeface="Calibri"/>
              </a:rPr>
              <a:t>Soins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simulés.</a:t>
            </a:r>
            <a:endParaRPr sz="900" dirty="0">
              <a:latin typeface="Calibri"/>
              <a:cs typeface="Calibri"/>
            </a:endParaRPr>
          </a:p>
          <a:p>
            <a:pPr marL="184785" indent="-172720">
              <a:lnSpc>
                <a:spcPts val="1070"/>
              </a:lnSpc>
              <a:buFont typeface="Arial MT"/>
              <a:buChar char="•"/>
              <a:tabLst>
                <a:tab pos="184785" algn="l"/>
                <a:tab pos="185420" algn="l"/>
              </a:tabLst>
            </a:pPr>
            <a:r>
              <a:rPr sz="900" dirty="0">
                <a:latin typeface="Calibri"/>
                <a:cs typeface="Calibri"/>
              </a:rPr>
              <a:t>La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formation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pratique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stage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est </a:t>
            </a:r>
            <a:r>
              <a:rPr sz="900" spc="-5" dirty="0">
                <a:latin typeface="Calibri"/>
                <a:cs typeface="Calibri"/>
              </a:rPr>
              <a:t>évaluée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regard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:</a:t>
            </a:r>
          </a:p>
          <a:p>
            <a:pPr marL="460375" marR="169545" lvl="1" indent="-173990">
              <a:lnSpc>
                <a:spcPts val="1080"/>
              </a:lnSpc>
              <a:spcBef>
                <a:spcPts val="20"/>
              </a:spcBef>
              <a:buFont typeface="Wingdings"/>
              <a:buChar char=""/>
              <a:tabLst>
                <a:tab pos="461009" algn="l"/>
              </a:tabLst>
            </a:pP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la</a:t>
            </a:r>
            <a:r>
              <a:rPr sz="900" spc="1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validation</a:t>
            </a:r>
            <a:r>
              <a:rPr sz="900" spc="16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1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compétences</a:t>
            </a:r>
            <a:r>
              <a:rPr sz="900" spc="17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adaptées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au </a:t>
            </a:r>
            <a:r>
              <a:rPr sz="900" spc="-1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niveau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formation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l’élève,</a:t>
            </a:r>
            <a:endParaRPr sz="900" dirty="0">
              <a:latin typeface="Calibri"/>
              <a:cs typeface="Calibri"/>
            </a:endParaRPr>
          </a:p>
          <a:p>
            <a:pPr marL="460375" marR="43815" lvl="1" indent="-173990">
              <a:lnSpc>
                <a:spcPts val="1080"/>
              </a:lnSpc>
              <a:spcBef>
                <a:spcPts val="25"/>
              </a:spcBef>
              <a:buFont typeface="Wingdings"/>
              <a:buChar char=""/>
              <a:tabLst>
                <a:tab pos="461009" algn="l"/>
              </a:tabLst>
            </a:pPr>
            <a:r>
              <a:rPr sz="900" spc="-5" dirty="0">
                <a:latin typeface="Calibri"/>
                <a:cs typeface="Calibri"/>
              </a:rPr>
              <a:t>Du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respect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du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temps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19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présence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l’élève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stage</a:t>
            </a:r>
            <a:r>
              <a:rPr sz="900" spc="-5" dirty="0" smtClean="0">
                <a:latin typeface="Calibri"/>
                <a:cs typeface="Calibri"/>
              </a:rPr>
              <a:t>.</a:t>
            </a:r>
            <a:endParaRPr lang="fr-FR" sz="900" spc="-5" dirty="0" smtClean="0">
              <a:latin typeface="Calibri"/>
              <a:cs typeface="Calibri"/>
            </a:endParaRPr>
          </a:p>
          <a:p>
            <a:pPr marL="460375" marR="43815" lvl="1" indent="-173990">
              <a:lnSpc>
                <a:spcPts val="1080"/>
              </a:lnSpc>
              <a:spcBef>
                <a:spcPts val="25"/>
              </a:spcBef>
              <a:buFont typeface="Wingdings"/>
              <a:buChar char=""/>
              <a:tabLst>
                <a:tab pos="461009" algn="l"/>
              </a:tabLst>
            </a:pPr>
            <a:r>
              <a:rPr lang="fr-FR" sz="900" spc="-5" dirty="0" smtClean="0">
                <a:latin typeface="Calibri"/>
                <a:cs typeface="Calibri"/>
              </a:rPr>
              <a:t>La CVAR (Commission de Validation de l’Acquisition des Résultats) se prononce sur l’acquisition ou non des compétences en stage.</a:t>
            </a:r>
            <a:endParaRPr sz="900" dirty="0">
              <a:latin typeface="Calibri"/>
              <a:cs typeface="Calibri"/>
            </a:endParaRPr>
          </a:p>
          <a:p>
            <a:pPr marL="184785" indent="-172720" algn="just">
              <a:lnSpc>
                <a:spcPts val="1019"/>
              </a:lnSpc>
              <a:buFont typeface="Arial MT"/>
              <a:buChar char="•"/>
              <a:tabLst>
                <a:tab pos="185420" algn="l"/>
              </a:tabLst>
            </a:pPr>
            <a:r>
              <a:rPr sz="900" spc="-5" dirty="0">
                <a:latin typeface="Calibri"/>
                <a:cs typeface="Calibri"/>
              </a:rPr>
              <a:t>Afin</a:t>
            </a:r>
            <a:r>
              <a:rPr sz="900" spc="1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d’obtenir</a:t>
            </a:r>
            <a:r>
              <a:rPr sz="900" spc="1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le</a:t>
            </a:r>
            <a:r>
              <a:rPr sz="900" spc="1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diplôme</a:t>
            </a:r>
            <a:r>
              <a:rPr sz="900" spc="1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d’Etat</a:t>
            </a:r>
            <a:r>
              <a:rPr sz="900" spc="1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d’aide-soignant,</a:t>
            </a:r>
            <a:r>
              <a:rPr sz="900" spc="1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l’élève</a:t>
            </a:r>
            <a:endParaRPr sz="900" dirty="0">
              <a:latin typeface="Calibri"/>
              <a:cs typeface="Calibri"/>
            </a:endParaRPr>
          </a:p>
          <a:p>
            <a:pPr marL="184785" marR="5080" algn="just">
              <a:lnSpc>
                <a:spcPct val="99400"/>
              </a:lnSpc>
              <a:spcBef>
                <a:spcPts val="5"/>
              </a:spcBef>
            </a:pPr>
            <a:r>
              <a:rPr sz="900" spc="-5" dirty="0">
                <a:latin typeface="Calibri"/>
                <a:cs typeface="Calibri"/>
              </a:rPr>
              <a:t>doit obtenir </a:t>
            </a:r>
            <a:r>
              <a:rPr sz="900" dirty="0">
                <a:latin typeface="Calibri"/>
                <a:cs typeface="Calibri"/>
              </a:rPr>
              <a:t>une </a:t>
            </a:r>
            <a:r>
              <a:rPr sz="900" spc="-5" dirty="0">
                <a:latin typeface="Calibri"/>
                <a:cs typeface="Calibri"/>
              </a:rPr>
              <a:t>note </a:t>
            </a:r>
            <a:r>
              <a:rPr sz="900" dirty="0">
                <a:latin typeface="Calibri"/>
                <a:cs typeface="Calibri"/>
              </a:rPr>
              <a:t>au </a:t>
            </a:r>
            <a:r>
              <a:rPr sz="900" spc="-5" dirty="0">
                <a:latin typeface="Calibri"/>
                <a:cs typeface="Calibri"/>
              </a:rPr>
              <a:t>moins égale </a:t>
            </a:r>
            <a:r>
              <a:rPr sz="900" dirty="0">
                <a:latin typeface="Calibri"/>
                <a:cs typeface="Calibri"/>
              </a:rPr>
              <a:t>à </a:t>
            </a:r>
            <a:r>
              <a:rPr sz="900" spc="-5" dirty="0">
                <a:latin typeface="Calibri"/>
                <a:cs typeface="Calibri"/>
              </a:rPr>
              <a:t>dix </a:t>
            </a:r>
            <a:r>
              <a:rPr sz="900" dirty="0">
                <a:latin typeface="Calibri"/>
                <a:cs typeface="Calibri"/>
              </a:rPr>
              <a:t>sur </a:t>
            </a:r>
            <a:r>
              <a:rPr sz="900" spc="-5" dirty="0">
                <a:latin typeface="Calibri"/>
                <a:cs typeface="Calibri"/>
              </a:rPr>
              <a:t>vingt </a:t>
            </a:r>
            <a:r>
              <a:rPr sz="900" dirty="0">
                <a:latin typeface="Calibri"/>
                <a:cs typeface="Calibri"/>
              </a:rPr>
              <a:t>à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chaque </a:t>
            </a:r>
            <a:r>
              <a:rPr sz="900" dirty="0">
                <a:latin typeface="Calibri"/>
                <a:cs typeface="Calibri"/>
              </a:rPr>
              <a:t>bloc </a:t>
            </a:r>
            <a:r>
              <a:rPr sz="900" spc="-5" dirty="0">
                <a:latin typeface="Calibri"/>
                <a:cs typeface="Calibri"/>
              </a:rPr>
              <a:t>de compétence et module. </a:t>
            </a:r>
            <a:r>
              <a:rPr sz="900" dirty="0">
                <a:latin typeface="Calibri"/>
                <a:cs typeface="Calibri"/>
              </a:rPr>
              <a:t>Il </a:t>
            </a:r>
            <a:r>
              <a:rPr sz="900" spc="-5" dirty="0">
                <a:latin typeface="Calibri"/>
                <a:cs typeface="Calibri"/>
              </a:rPr>
              <a:t>ne peut </a:t>
            </a:r>
            <a:r>
              <a:rPr sz="900" dirty="0">
                <a:latin typeface="Calibri"/>
                <a:cs typeface="Calibri"/>
              </a:rPr>
              <a:t>y avoir 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compensation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entre</a:t>
            </a:r>
            <a:r>
              <a:rPr sz="900" dirty="0">
                <a:latin typeface="Calibri"/>
                <a:cs typeface="Calibri"/>
              </a:rPr>
              <a:t> les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blocs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compétences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modules.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plus,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il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ne </a:t>
            </a:r>
            <a:r>
              <a:rPr sz="900" dirty="0">
                <a:latin typeface="Calibri"/>
                <a:cs typeface="Calibri"/>
              </a:rPr>
              <a:t>faut </a:t>
            </a:r>
            <a:r>
              <a:rPr sz="900" spc="-5" dirty="0">
                <a:latin typeface="Calibri"/>
                <a:cs typeface="Calibri"/>
              </a:rPr>
              <a:t>pas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que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l’élève</a:t>
            </a:r>
            <a:r>
              <a:rPr sz="900" dirty="0">
                <a:latin typeface="Calibri"/>
                <a:cs typeface="Calibri"/>
              </a:rPr>
              <a:t> ait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été</a:t>
            </a:r>
            <a:r>
              <a:rPr sz="900" spc="-5" dirty="0">
                <a:latin typeface="Calibri"/>
                <a:cs typeface="Calibri"/>
              </a:rPr>
              <a:t> absent</a:t>
            </a:r>
            <a:endParaRPr sz="900" dirty="0">
              <a:latin typeface="Calibri"/>
              <a:cs typeface="Calibri"/>
            </a:endParaRPr>
          </a:p>
          <a:p>
            <a:pPr marL="184785" algn="just">
              <a:lnSpc>
                <a:spcPts val="1075"/>
              </a:lnSpc>
              <a:spcBef>
                <a:spcPts val="40"/>
              </a:spcBef>
            </a:pPr>
            <a:r>
              <a:rPr sz="900" dirty="0">
                <a:latin typeface="Calibri"/>
                <a:cs typeface="Calibri"/>
              </a:rPr>
              <a:t>+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 </a:t>
            </a:r>
            <a:r>
              <a:rPr sz="900" dirty="0">
                <a:latin typeface="Calibri"/>
                <a:cs typeface="Calibri"/>
              </a:rPr>
              <a:t>5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%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stage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et/ou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 enseignements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académiques.</a:t>
            </a:r>
            <a:endParaRPr sz="900" dirty="0">
              <a:latin typeface="Calibri"/>
              <a:cs typeface="Calibri"/>
            </a:endParaRPr>
          </a:p>
          <a:p>
            <a:pPr marL="184785" marR="10160" indent="-172720" algn="just">
              <a:lnSpc>
                <a:spcPts val="1070"/>
              </a:lnSpc>
              <a:spcBef>
                <a:spcPts val="35"/>
              </a:spcBef>
              <a:buFont typeface="Arial MT"/>
              <a:buChar char="•"/>
              <a:tabLst>
                <a:tab pos="185420" algn="l"/>
              </a:tabLst>
            </a:pPr>
            <a:r>
              <a:rPr sz="900" dirty="0">
                <a:latin typeface="Calibri"/>
                <a:cs typeface="Calibri"/>
              </a:rPr>
              <a:t>Le </a:t>
            </a:r>
            <a:r>
              <a:rPr sz="900" spc="-5" dirty="0">
                <a:latin typeface="Calibri"/>
                <a:cs typeface="Calibri"/>
              </a:rPr>
              <a:t>taux de réussite de la certification est en </a:t>
            </a:r>
            <a:r>
              <a:rPr sz="900" dirty="0">
                <a:latin typeface="Calibri"/>
                <a:cs typeface="Calibri"/>
              </a:rPr>
              <a:t>moyenne </a:t>
            </a:r>
            <a:r>
              <a:rPr sz="900" spc="-5" dirty="0">
                <a:latin typeface="Calibri"/>
                <a:cs typeface="Calibri"/>
              </a:rPr>
              <a:t>sur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les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5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ans de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89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%.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825233" y="5910783"/>
            <a:ext cx="2861945" cy="842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70"/>
              </a:lnSpc>
              <a:spcBef>
                <a:spcPts val="100"/>
              </a:spcBef>
            </a:pP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Suite</a:t>
            </a:r>
            <a:r>
              <a:rPr sz="900" b="1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900" b="1" i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parcours</a:t>
            </a:r>
            <a:r>
              <a:rPr sz="900" b="1" i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et</a:t>
            </a:r>
            <a:r>
              <a:rPr sz="900" b="1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900" b="1" i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débouchés</a:t>
            </a:r>
            <a:r>
              <a:rPr sz="900" b="1" i="1" spc="-30" dirty="0">
                <a:latin typeface="Calibri"/>
                <a:cs typeface="Calibri"/>
              </a:rPr>
              <a:t> </a:t>
            </a:r>
            <a:r>
              <a:rPr sz="900" b="1" i="1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ts val="1070"/>
              </a:lnSpc>
              <a:spcBef>
                <a:spcPts val="30"/>
              </a:spcBef>
            </a:pPr>
            <a:r>
              <a:rPr sz="900" dirty="0">
                <a:latin typeface="Calibri"/>
                <a:cs typeface="Calibri"/>
              </a:rPr>
              <a:t>Par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le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biais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d’une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passerelle,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l’aide-soignant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peut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exercer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le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métier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d’auxiliaire</a:t>
            </a:r>
            <a:r>
              <a:rPr sz="900" dirty="0">
                <a:latin typeface="Calibri"/>
                <a:cs typeface="Calibri"/>
              </a:rPr>
              <a:t> de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puériculture.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Après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3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ans à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temps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plein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ts val="1045"/>
              </a:lnSpc>
            </a:pPr>
            <a:r>
              <a:rPr sz="900" spc="-5" dirty="0">
                <a:latin typeface="Calibri"/>
                <a:cs typeface="Calibri"/>
              </a:rPr>
              <a:t>dans</a:t>
            </a:r>
            <a:r>
              <a:rPr sz="900" spc="8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l’exercice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d’aide-soignant,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ce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dernier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peut</a:t>
            </a:r>
            <a:r>
              <a:rPr sz="900" spc="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accéder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par</a:t>
            </a:r>
            <a:endParaRPr sz="900">
              <a:latin typeface="Calibri"/>
              <a:cs typeface="Calibri"/>
            </a:endParaRPr>
          </a:p>
          <a:p>
            <a:pPr marL="12700" marR="5080">
              <a:lnSpc>
                <a:spcPts val="1070"/>
              </a:lnSpc>
              <a:spcBef>
                <a:spcPts val="45"/>
              </a:spcBef>
            </a:pPr>
            <a:r>
              <a:rPr sz="900" spc="-5" dirty="0">
                <a:latin typeface="Calibri"/>
                <a:cs typeface="Calibri"/>
              </a:rPr>
              <a:t>un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concours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simplifié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aux</a:t>
            </a:r>
            <a:r>
              <a:rPr sz="900" dirty="0">
                <a:latin typeface="Calibri"/>
                <a:cs typeface="Calibri"/>
              </a:rPr>
              <a:t> études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Soins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Infirmiers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pour </a:t>
            </a:r>
            <a:r>
              <a:rPr sz="900" spc="-19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exercer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métier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d’infirmier.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65125"/>
            <a:ext cx="172720" cy="3128645"/>
          </a:xfrm>
          <a:custGeom>
            <a:avLst/>
            <a:gdLst/>
            <a:ahLst/>
            <a:cxnLst/>
            <a:rect l="l" t="t" r="r" b="b"/>
            <a:pathLst>
              <a:path w="172720" h="3128645">
                <a:moveTo>
                  <a:pt x="0" y="3117215"/>
                </a:moveTo>
                <a:lnTo>
                  <a:pt x="0" y="3128645"/>
                </a:lnTo>
                <a:lnTo>
                  <a:pt x="16510" y="3128645"/>
                </a:lnTo>
                <a:lnTo>
                  <a:pt x="0" y="3117215"/>
                </a:lnTo>
                <a:close/>
              </a:path>
              <a:path w="172720" h="3128645">
                <a:moveTo>
                  <a:pt x="0" y="2966085"/>
                </a:moveTo>
                <a:lnTo>
                  <a:pt x="0" y="3010535"/>
                </a:lnTo>
                <a:lnTo>
                  <a:pt x="172720" y="3123565"/>
                </a:lnTo>
                <a:lnTo>
                  <a:pt x="172720" y="3079115"/>
                </a:lnTo>
                <a:lnTo>
                  <a:pt x="0" y="2966085"/>
                </a:lnTo>
                <a:close/>
              </a:path>
              <a:path w="172720" h="3128645">
                <a:moveTo>
                  <a:pt x="0" y="2816860"/>
                </a:moveTo>
                <a:lnTo>
                  <a:pt x="0" y="2861310"/>
                </a:lnTo>
                <a:lnTo>
                  <a:pt x="172720" y="2973704"/>
                </a:lnTo>
                <a:lnTo>
                  <a:pt x="172720" y="2929254"/>
                </a:lnTo>
                <a:lnTo>
                  <a:pt x="0" y="2816860"/>
                </a:lnTo>
                <a:close/>
              </a:path>
              <a:path w="172720" h="3128645">
                <a:moveTo>
                  <a:pt x="0" y="2665729"/>
                </a:moveTo>
                <a:lnTo>
                  <a:pt x="0" y="2710815"/>
                </a:lnTo>
                <a:lnTo>
                  <a:pt x="172720" y="2823210"/>
                </a:lnTo>
                <a:lnTo>
                  <a:pt x="172720" y="2778760"/>
                </a:lnTo>
                <a:lnTo>
                  <a:pt x="0" y="2665729"/>
                </a:lnTo>
                <a:close/>
              </a:path>
              <a:path w="172720" h="3128645">
                <a:moveTo>
                  <a:pt x="0" y="2516504"/>
                </a:moveTo>
                <a:lnTo>
                  <a:pt x="0" y="2560954"/>
                </a:lnTo>
                <a:lnTo>
                  <a:pt x="172720" y="2673350"/>
                </a:lnTo>
                <a:lnTo>
                  <a:pt x="172720" y="2628900"/>
                </a:lnTo>
                <a:lnTo>
                  <a:pt x="0" y="2516504"/>
                </a:lnTo>
                <a:close/>
              </a:path>
              <a:path w="172720" h="3128645">
                <a:moveTo>
                  <a:pt x="0" y="2366010"/>
                </a:moveTo>
                <a:lnTo>
                  <a:pt x="0" y="2411095"/>
                </a:lnTo>
                <a:lnTo>
                  <a:pt x="172720" y="2524125"/>
                </a:lnTo>
                <a:lnTo>
                  <a:pt x="172720" y="2478404"/>
                </a:lnTo>
                <a:lnTo>
                  <a:pt x="0" y="2366010"/>
                </a:lnTo>
                <a:close/>
              </a:path>
              <a:path w="172720" h="3128645">
                <a:moveTo>
                  <a:pt x="0" y="2215515"/>
                </a:moveTo>
                <a:lnTo>
                  <a:pt x="0" y="2259965"/>
                </a:lnTo>
                <a:lnTo>
                  <a:pt x="172720" y="2372995"/>
                </a:lnTo>
                <a:lnTo>
                  <a:pt x="172720" y="2328545"/>
                </a:lnTo>
                <a:lnTo>
                  <a:pt x="0" y="2215515"/>
                </a:lnTo>
                <a:close/>
              </a:path>
              <a:path w="172720" h="3128645">
                <a:moveTo>
                  <a:pt x="0" y="2066289"/>
                </a:moveTo>
                <a:lnTo>
                  <a:pt x="0" y="2110740"/>
                </a:lnTo>
                <a:lnTo>
                  <a:pt x="172720" y="2223135"/>
                </a:lnTo>
                <a:lnTo>
                  <a:pt x="172720" y="2178685"/>
                </a:lnTo>
                <a:lnTo>
                  <a:pt x="0" y="2066289"/>
                </a:lnTo>
                <a:close/>
              </a:path>
              <a:path w="172720" h="3128645">
                <a:moveTo>
                  <a:pt x="0" y="1915160"/>
                </a:moveTo>
                <a:lnTo>
                  <a:pt x="0" y="1959610"/>
                </a:lnTo>
                <a:lnTo>
                  <a:pt x="172720" y="2072639"/>
                </a:lnTo>
                <a:lnTo>
                  <a:pt x="172720" y="2028189"/>
                </a:lnTo>
                <a:lnTo>
                  <a:pt x="0" y="1915160"/>
                </a:lnTo>
                <a:close/>
              </a:path>
              <a:path w="172720" h="3128645">
                <a:moveTo>
                  <a:pt x="0" y="1765935"/>
                </a:moveTo>
                <a:lnTo>
                  <a:pt x="0" y="1810385"/>
                </a:lnTo>
                <a:lnTo>
                  <a:pt x="172720" y="1922779"/>
                </a:lnTo>
                <a:lnTo>
                  <a:pt x="172720" y="1878329"/>
                </a:lnTo>
                <a:lnTo>
                  <a:pt x="0" y="1765935"/>
                </a:lnTo>
                <a:close/>
              </a:path>
              <a:path w="172720" h="3128645">
                <a:moveTo>
                  <a:pt x="0" y="1615439"/>
                </a:moveTo>
                <a:lnTo>
                  <a:pt x="0" y="1659889"/>
                </a:lnTo>
                <a:lnTo>
                  <a:pt x="172720" y="1772285"/>
                </a:lnTo>
                <a:lnTo>
                  <a:pt x="172720" y="1727835"/>
                </a:lnTo>
                <a:lnTo>
                  <a:pt x="0" y="1615439"/>
                </a:lnTo>
                <a:close/>
              </a:path>
              <a:path w="172720" h="3128645">
                <a:moveTo>
                  <a:pt x="0" y="1464945"/>
                </a:moveTo>
                <a:lnTo>
                  <a:pt x="0" y="1509395"/>
                </a:lnTo>
                <a:lnTo>
                  <a:pt x="172720" y="1622425"/>
                </a:lnTo>
                <a:lnTo>
                  <a:pt x="172720" y="1577975"/>
                </a:lnTo>
                <a:lnTo>
                  <a:pt x="0" y="1464945"/>
                </a:lnTo>
                <a:close/>
              </a:path>
              <a:path w="172720" h="3128645">
                <a:moveTo>
                  <a:pt x="0" y="1315720"/>
                </a:moveTo>
                <a:lnTo>
                  <a:pt x="0" y="1360170"/>
                </a:lnTo>
                <a:lnTo>
                  <a:pt x="172720" y="1472564"/>
                </a:lnTo>
                <a:lnTo>
                  <a:pt x="172720" y="1428114"/>
                </a:lnTo>
                <a:lnTo>
                  <a:pt x="0" y="1315720"/>
                </a:lnTo>
                <a:close/>
              </a:path>
              <a:path w="172720" h="3128645">
                <a:moveTo>
                  <a:pt x="0" y="1164589"/>
                </a:moveTo>
                <a:lnTo>
                  <a:pt x="0" y="1209039"/>
                </a:lnTo>
                <a:lnTo>
                  <a:pt x="172720" y="1322070"/>
                </a:lnTo>
                <a:lnTo>
                  <a:pt x="172720" y="1277620"/>
                </a:lnTo>
                <a:lnTo>
                  <a:pt x="0" y="1164589"/>
                </a:lnTo>
                <a:close/>
              </a:path>
              <a:path w="172720" h="3128645">
                <a:moveTo>
                  <a:pt x="0" y="1015364"/>
                </a:moveTo>
                <a:lnTo>
                  <a:pt x="0" y="1059814"/>
                </a:lnTo>
                <a:lnTo>
                  <a:pt x="172720" y="1172210"/>
                </a:lnTo>
                <a:lnTo>
                  <a:pt x="172720" y="1127760"/>
                </a:lnTo>
                <a:lnTo>
                  <a:pt x="0" y="1015364"/>
                </a:lnTo>
                <a:close/>
              </a:path>
              <a:path w="172720" h="3128645">
                <a:moveTo>
                  <a:pt x="0" y="864235"/>
                </a:moveTo>
                <a:lnTo>
                  <a:pt x="0" y="909320"/>
                </a:lnTo>
                <a:lnTo>
                  <a:pt x="172720" y="1021714"/>
                </a:lnTo>
                <a:lnTo>
                  <a:pt x="172720" y="976629"/>
                </a:lnTo>
                <a:lnTo>
                  <a:pt x="0" y="864235"/>
                </a:lnTo>
                <a:close/>
              </a:path>
              <a:path w="172720" h="3128645">
                <a:moveTo>
                  <a:pt x="0" y="714375"/>
                </a:moveTo>
                <a:lnTo>
                  <a:pt x="0" y="758825"/>
                </a:lnTo>
                <a:lnTo>
                  <a:pt x="172720" y="871854"/>
                </a:lnTo>
                <a:lnTo>
                  <a:pt x="172720" y="827404"/>
                </a:lnTo>
                <a:lnTo>
                  <a:pt x="0" y="714375"/>
                </a:lnTo>
                <a:close/>
              </a:path>
              <a:path w="172720" h="3128645">
                <a:moveTo>
                  <a:pt x="0" y="563879"/>
                </a:moveTo>
                <a:lnTo>
                  <a:pt x="0" y="608964"/>
                </a:lnTo>
                <a:lnTo>
                  <a:pt x="172720" y="721360"/>
                </a:lnTo>
                <a:lnTo>
                  <a:pt x="172720" y="676275"/>
                </a:lnTo>
                <a:lnTo>
                  <a:pt x="0" y="563879"/>
                </a:lnTo>
                <a:close/>
              </a:path>
              <a:path w="172720" h="3128645">
                <a:moveTo>
                  <a:pt x="0" y="414020"/>
                </a:moveTo>
                <a:lnTo>
                  <a:pt x="0" y="458470"/>
                </a:lnTo>
                <a:lnTo>
                  <a:pt x="172720" y="571500"/>
                </a:lnTo>
                <a:lnTo>
                  <a:pt x="172720" y="527050"/>
                </a:lnTo>
                <a:lnTo>
                  <a:pt x="0" y="414020"/>
                </a:lnTo>
                <a:close/>
              </a:path>
              <a:path w="172720" h="3128645">
                <a:moveTo>
                  <a:pt x="0" y="264160"/>
                </a:moveTo>
                <a:lnTo>
                  <a:pt x="0" y="309245"/>
                </a:lnTo>
                <a:lnTo>
                  <a:pt x="172720" y="421639"/>
                </a:lnTo>
                <a:lnTo>
                  <a:pt x="172720" y="375920"/>
                </a:lnTo>
                <a:lnTo>
                  <a:pt x="0" y="264160"/>
                </a:lnTo>
                <a:close/>
              </a:path>
              <a:path w="172720" h="3128645">
                <a:moveTo>
                  <a:pt x="0" y="114300"/>
                </a:moveTo>
                <a:lnTo>
                  <a:pt x="0" y="158114"/>
                </a:lnTo>
                <a:lnTo>
                  <a:pt x="172720" y="271145"/>
                </a:lnTo>
                <a:lnTo>
                  <a:pt x="172720" y="226695"/>
                </a:lnTo>
                <a:lnTo>
                  <a:pt x="0" y="114300"/>
                </a:lnTo>
                <a:close/>
              </a:path>
              <a:path w="172720" h="3128645">
                <a:moveTo>
                  <a:pt x="53975" y="0"/>
                </a:moveTo>
                <a:lnTo>
                  <a:pt x="0" y="0"/>
                </a:lnTo>
                <a:lnTo>
                  <a:pt x="0" y="9525"/>
                </a:lnTo>
                <a:lnTo>
                  <a:pt x="172720" y="121285"/>
                </a:lnTo>
                <a:lnTo>
                  <a:pt x="172720" y="76835"/>
                </a:lnTo>
                <a:lnTo>
                  <a:pt x="53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1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1054</Words>
  <Application>Microsoft Office PowerPoint</Application>
  <PresentationFormat>Format A4 (210 x 297 mm)</PresentationFormat>
  <Paragraphs>118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coralie.pf@orange.fr</dc:creator>
  <cp:lastModifiedBy>Gendner Isabelle</cp:lastModifiedBy>
  <cp:revision>7</cp:revision>
  <dcterms:created xsi:type="dcterms:W3CDTF">2023-11-21T14:21:00Z</dcterms:created>
  <dcterms:modified xsi:type="dcterms:W3CDTF">2024-10-25T14:37:09Z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2023-09-25T00:00:00Z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2023-11-21T00:00:00Z</vt:filetime>
  </property>
</Properties>
</file>